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Noto Sans KR"/>
      <p:regular r:id="rId29"/>
      <p:bold r:id="rId30"/>
    </p:embeddedFont>
    <p:embeddedFont>
      <p:font typeface="Roboto Mono SemiBold"/>
      <p:regular r:id="rId31"/>
      <p:bold r:id="rId32"/>
      <p:italic r:id="rId33"/>
      <p:boldItalic r:id="rId34"/>
    </p:embeddedFont>
    <p:embeddedFont>
      <p:font typeface="Black Han Sans"/>
      <p:regular r:id="rId35"/>
    </p:embeddedFont>
    <p:embeddedFont>
      <p:font typeface="Roboto Mono"/>
      <p:regular r:id="rId36"/>
      <p:bold r:id="rId37"/>
      <p:italic r:id="rId38"/>
      <p:boldItalic r:id="rId39"/>
    </p:embeddedFont>
    <p:embeddedFont>
      <p:font typeface="Archivo Black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hMTLlxwJQdxTXyU4JUAkwIE9Xv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Black-regular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otoSansK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SemiBold-regular.fntdata"/><Relationship Id="rId30" Type="http://schemas.openxmlformats.org/officeDocument/2006/relationships/font" Target="fonts/NotoSansKR-bold.fntdata"/><Relationship Id="rId11" Type="http://schemas.openxmlformats.org/officeDocument/2006/relationships/slide" Target="slides/slide7.xml"/><Relationship Id="rId33" Type="http://schemas.openxmlformats.org/officeDocument/2006/relationships/font" Target="fonts/RobotoMonoSemiBold-italic.fntdata"/><Relationship Id="rId10" Type="http://schemas.openxmlformats.org/officeDocument/2006/relationships/slide" Target="slides/slide6.xml"/><Relationship Id="rId32" Type="http://schemas.openxmlformats.org/officeDocument/2006/relationships/font" Target="fonts/RobotoMonoSemiBold-bold.fntdata"/><Relationship Id="rId13" Type="http://schemas.openxmlformats.org/officeDocument/2006/relationships/slide" Target="slides/slide9.xml"/><Relationship Id="rId35" Type="http://schemas.openxmlformats.org/officeDocument/2006/relationships/font" Target="fonts/BlackHanSans-regular.fntdata"/><Relationship Id="rId12" Type="http://schemas.openxmlformats.org/officeDocument/2006/relationships/slide" Target="slides/slide8.xml"/><Relationship Id="rId34" Type="http://schemas.openxmlformats.org/officeDocument/2006/relationships/font" Target="fonts/RobotoMonoSemiBold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.fntdata"/><Relationship Id="rId14" Type="http://schemas.openxmlformats.org/officeDocument/2006/relationships/slide" Target="slides/slide10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f6c8c703b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6f6c8c703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해당 부분은 텍스트만 바꾸어서 사용해주세요!</a:t>
            </a:r>
            <a:br>
              <a:rPr lang="ko"/>
            </a:br>
            <a:r>
              <a:rPr lang="ko"/>
              <a:t>아이콘바꾸면서 나머지는 조정하겠습니다.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f219e018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7f219e018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07bc03bce_0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707bc03bce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해당 부분은 텍스트만 바꾸어서 사용해주세요!</a:t>
            </a:r>
            <a:br>
              <a:rPr lang="ko"/>
            </a:br>
            <a:r>
              <a:rPr lang="ko"/>
              <a:t>아이콘바꾸면서 나머지는 조정하겠습니다.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f219e018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f219e018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f219e018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f219e018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f980391a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7f980391a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f980391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7f980391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7f980391a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7f980391a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7f980391a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7f980391a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f980391a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7f980391a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해당 부분은 텍스트만 바꾸어서 사용해주세요!</a:t>
            </a:r>
            <a:br>
              <a:rPr lang="ko"/>
            </a:br>
            <a:r>
              <a:rPr lang="ko"/>
              <a:t>아이콘바꾸면서 나머지는 조정하겠습니다.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f1fb0818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36f1fb081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f980391a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7f980391a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7f980391ae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7f980391a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7f980391ae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7f980391ae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7f980391ae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7f980391ae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07bc03bce_0_3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3707bc03bce_0_3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0d38279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370d38279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f1fb08181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6f1fb08181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0d382793b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70d382793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07bc03bce_0_2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707bc03bce_0_2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f1fb08181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6f1fb08181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f1fb08181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6f1fb08181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해당 부분은 텍스트만 바꾸어서 사용해주세요!</a:t>
            </a:r>
            <a:br>
              <a:rPr lang="ko"/>
            </a:br>
            <a:r>
              <a:rPr lang="ko"/>
              <a:t>아이콘바꾸면서 나머지는 조정하겠습니다.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38.png"/><Relationship Id="rId8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Relationship Id="rId6" Type="http://schemas.openxmlformats.org/officeDocument/2006/relationships/image" Target="../media/image46.png"/><Relationship Id="rId7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4.png"/><Relationship Id="rId13" Type="http://schemas.openxmlformats.org/officeDocument/2006/relationships/image" Target="../media/image16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5" Type="http://schemas.openxmlformats.org/officeDocument/2006/relationships/image" Target="../media/image19.jpg"/><Relationship Id="rId14" Type="http://schemas.openxmlformats.org/officeDocument/2006/relationships/image" Target="../media/image17.png"/><Relationship Id="rId17" Type="http://schemas.openxmlformats.org/officeDocument/2006/relationships/image" Target="../media/image21.png"/><Relationship Id="rId16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18" Type="http://schemas.openxmlformats.org/officeDocument/2006/relationships/image" Target="../media/image26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303900" y="306775"/>
            <a:ext cx="8535900" cy="4530000"/>
          </a:xfrm>
          <a:prstGeom prst="rect">
            <a:avLst/>
          </a:prstGeom>
          <a:gradFill>
            <a:gsLst>
              <a:gs pos="0">
                <a:srgbClr val="0077F8"/>
              </a:gs>
              <a:gs pos="100000">
                <a:srgbClr val="0059BA"/>
              </a:gs>
            </a:gsLst>
            <a:lin ang="5400700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" title="자산 6WLo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8488" y="1277050"/>
            <a:ext cx="2867025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2529600" y="2799825"/>
            <a:ext cx="4084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ko" sz="45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 E X U S</a:t>
            </a:r>
            <a:endParaRPr b="1" i="0" sz="45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f6c8c703b_0_39"/>
          <p:cNvSpPr/>
          <p:nvPr/>
        </p:nvSpPr>
        <p:spPr>
          <a:xfrm>
            <a:off x="303900" y="306775"/>
            <a:ext cx="8535900" cy="4530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36f6c8c703b_0_39"/>
          <p:cNvSpPr txBox="1"/>
          <p:nvPr/>
        </p:nvSpPr>
        <p:spPr>
          <a:xfrm>
            <a:off x="1775200" y="2571750"/>
            <a:ext cx="559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77F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Social</a:t>
            </a:r>
            <a:endParaRPr b="1" i="0" sz="3000" u="none" cap="none" strike="noStrike">
              <a:solidFill>
                <a:srgbClr val="0077F8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74" name="Google Shape;174;g36f6c8c703b_0_39"/>
          <p:cNvSpPr txBox="1"/>
          <p:nvPr/>
        </p:nvSpPr>
        <p:spPr>
          <a:xfrm>
            <a:off x="1485750" y="3176575"/>
            <a:ext cx="61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회원가입</a:t>
            </a: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  좋아요&amp;팔로우</a:t>
            </a:r>
            <a:endParaRPr b="1" i="0" sz="2000" u="none" cap="none" strike="noStrike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5" name="Google Shape;175;g36f6c8c703b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116" y="1133100"/>
            <a:ext cx="1441467" cy="14386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f219e018e_0_28"/>
          <p:cNvSpPr/>
          <p:nvPr/>
        </p:nvSpPr>
        <p:spPr>
          <a:xfrm>
            <a:off x="128175" y="118150"/>
            <a:ext cx="8887500" cy="490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7f219e018e_0_28"/>
          <p:cNvSpPr txBox="1"/>
          <p:nvPr/>
        </p:nvSpPr>
        <p:spPr>
          <a:xfrm>
            <a:off x="120800" y="295350"/>
            <a:ext cx="1407600" cy="513000"/>
          </a:xfrm>
          <a:prstGeom prst="rect">
            <a:avLst/>
          </a:prstGeom>
          <a:solidFill>
            <a:srgbClr val="0073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0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회원가</a:t>
            </a:r>
            <a:r>
              <a:rPr b="1" i="0" lang="ko" sz="20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입 </a:t>
            </a:r>
            <a:r>
              <a:rPr b="1" i="0" lang="ko" sz="20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i="0" sz="20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2" name="Google Shape;182;g37f219e018e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700" y="1085325"/>
            <a:ext cx="1662369" cy="3594900"/>
          </a:xfrm>
          <a:prstGeom prst="rect">
            <a:avLst/>
          </a:prstGeom>
          <a:noFill/>
          <a:ln cap="flat" cmpd="sng" w="16900">
            <a:solidFill>
              <a:srgbClr val="0C5AD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g37f219e018e_0_28"/>
          <p:cNvSpPr txBox="1"/>
          <p:nvPr/>
        </p:nvSpPr>
        <p:spPr>
          <a:xfrm>
            <a:off x="1622755" y="1597127"/>
            <a:ext cx="405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125" lIns="81125" spcFirstLastPara="1" rIns="81125" wrap="square" tIns="81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1"/>
              <a:buFont typeface="Arial"/>
              <a:buNone/>
            </a:pPr>
            <a:r>
              <a:rPr b="0" i="0" lang="ko" sz="177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👆</a:t>
            </a:r>
            <a:endParaRPr b="0" i="0" sz="1774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37f219e018e_0_28" title="emailCheakNumPopup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4954" y="1085327"/>
            <a:ext cx="1482159" cy="77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7f219e018e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4948" y="2034107"/>
            <a:ext cx="1482159" cy="860990"/>
          </a:xfrm>
          <a:prstGeom prst="rect">
            <a:avLst/>
          </a:prstGeom>
          <a:noFill/>
          <a:ln cap="flat" cmpd="sng" w="8450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g37f219e018e_0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2076" y="4356174"/>
            <a:ext cx="1663146" cy="324051"/>
          </a:xfrm>
          <a:prstGeom prst="rect">
            <a:avLst/>
          </a:prstGeom>
          <a:noFill/>
          <a:ln cap="flat" cmpd="sng" w="84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g37f219e018e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4950" y="3117399"/>
            <a:ext cx="1482159" cy="1016484"/>
          </a:xfrm>
          <a:prstGeom prst="rect">
            <a:avLst/>
          </a:prstGeom>
          <a:noFill/>
          <a:ln cap="flat" cmpd="sng" w="8450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8" name="Google Shape;188;g37f219e018e_0_28"/>
          <p:cNvCxnSpPr>
            <a:stCxn id="183" idx="0"/>
            <a:endCxn id="184" idx="1"/>
          </p:cNvCxnSpPr>
          <p:nvPr/>
        </p:nvCxnSpPr>
        <p:spPr>
          <a:xfrm flipH="1" rot="10800000">
            <a:off x="1825705" y="1471727"/>
            <a:ext cx="479100" cy="125400"/>
          </a:xfrm>
          <a:prstGeom prst="straightConnector1">
            <a:avLst/>
          </a:prstGeom>
          <a:noFill/>
          <a:ln cap="flat" cmpd="sng" w="84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g37f219e018e_0_28"/>
          <p:cNvCxnSpPr>
            <a:stCxn id="184" idx="2"/>
            <a:endCxn id="185" idx="0"/>
          </p:cNvCxnSpPr>
          <p:nvPr/>
        </p:nvCxnSpPr>
        <p:spPr>
          <a:xfrm>
            <a:off x="3046034" y="1858219"/>
            <a:ext cx="0" cy="175800"/>
          </a:xfrm>
          <a:prstGeom prst="straightConnector1">
            <a:avLst/>
          </a:prstGeom>
          <a:noFill/>
          <a:ln cap="flat" cmpd="sng" w="84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g37f219e018e_0_28"/>
          <p:cNvCxnSpPr>
            <a:stCxn id="185" idx="2"/>
            <a:endCxn id="187" idx="0"/>
          </p:cNvCxnSpPr>
          <p:nvPr/>
        </p:nvCxnSpPr>
        <p:spPr>
          <a:xfrm>
            <a:off x="3046027" y="2895097"/>
            <a:ext cx="0" cy="222300"/>
          </a:xfrm>
          <a:prstGeom prst="straightConnector1">
            <a:avLst/>
          </a:prstGeom>
          <a:noFill/>
          <a:ln cap="flat" cmpd="sng" w="84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" name="Google Shape;191;g37f219e018e_0_28"/>
          <p:cNvCxnSpPr>
            <a:stCxn id="187" idx="2"/>
            <a:endCxn id="186" idx="0"/>
          </p:cNvCxnSpPr>
          <p:nvPr/>
        </p:nvCxnSpPr>
        <p:spPr>
          <a:xfrm flipH="1">
            <a:off x="2963529" y="4133883"/>
            <a:ext cx="82500" cy="222300"/>
          </a:xfrm>
          <a:prstGeom prst="straightConnector1">
            <a:avLst/>
          </a:prstGeom>
          <a:noFill/>
          <a:ln cap="flat" cmpd="sng" w="84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2" name="Google Shape;192;g37f219e018e_0_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84005" y="2330033"/>
            <a:ext cx="1790789" cy="202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7f219e018e_0_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84005" y="1111725"/>
            <a:ext cx="1790790" cy="1082256"/>
          </a:xfrm>
          <a:prstGeom prst="rect">
            <a:avLst/>
          </a:prstGeom>
          <a:noFill/>
          <a:ln cap="flat" cmpd="sng" w="8500">
            <a:solidFill>
              <a:srgbClr val="0C5AD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g37f219e018e_0_28"/>
          <p:cNvSpPr txBox="1"/>
          <p:nvPr/>
        </p:nvSpPr>
        <p:spPr>
          <a:xfrm>
            <a:off x="4151253" y="1866825"/>
            <a:ext cx="2316000" cy="2031900"/>
          </a:xfrm>
          <a:prstGeom prst="rect">
            <a:avLst/>
          </a:prstGeom>
          <a:solidFill>
            <a:srgbClr val="FFFFFF">
              <a:alpha val="80000"/>
            </a:srgbClr>
          </a:solidFill>
          <a:ln cap="flat" cmpd="sng" w="95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[회원가입]</a:t>
            </a:r>
            <a:endParaRPr b="1"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바른 유형의 이메일 입력 시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인증이 가능합니다.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[소셜 로그인]</a:t>
            </a:r>
            <a:endParaRPr b="1"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소셜 로그인 시 정보를 받을 때 최초 1회에 필요한 정보가 없을 추가 입력 폼을 출력합니다.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07bc03bce_0_1633"/>
          <p:cNvSpPr/>
          <p:nvPr/>
        </p:nvSpPr>
        <p:spPr>
          <a:xfrm>
            <a:off x="303900" y="306775"/>
            <a:ext cx="8535900" cy="4530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707bc03bce_0_1633"/>
          <p:cNvSpPr txBox="1"/>
          <p:nvPr/>
        </p:nvSpPr>
        <p:spPr>
          <a:xfrm>
            <a:off x="1775200" y="2571750"/>
            <a:ext cx="559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77F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UX</a:t>
            </a:r>
            <a:endParaRPr b="0" i="0" sz="3000" u="none" cap="none" strike="noStrike">
              <a:solidFill>
                <a:srgbClr val="0077F8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201" name="Google Shape;201;g3707bc03bce_0_1633"/>
          <p:cNvSpPr txBox="1"/>
          <p:nvPr/>
        </p:nvSpPr>
        <p:spPr>
          <a:xfrm>
            <a:off x="1485750" y="3176575"/>
            <a:ext cx="617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A5A5A5"/>
                </a:solidFill>
                <a:latin typeface="Noto Sans KR"/>
                <a:ea typeface="Noto Sans KR"/>
                <a:cs typeface="Noto Sans KR"/>
                <a:sym typeface="Noto Sans KR"/>
              </a:rPr>
              <a:t>상세페이지</a:t>
            </a: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 결제  </a:t>
            </a:r>
            <a:r>
              <a:rPr b="1" i="0" lang="ko" sz="2000" u="none" cap="none" strike="noStrike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개인페이지  맞춤추천  애니메이션</a:t>
            </a:r>
            <a:endParaRPr b="1" i="0" sz="2000" u="none" cap="none" strike="noStrike">
              <a:solidFill>
                <a:srgbClr val="0C5AD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2" name="Google Shape;202;g3707bc03bce_0_1633" title="새 프로젝트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6275" y="1231350"/>
            <a:ext cx="1511450" cy="12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f219e018e_0_80"/>
          <p:cNvSpPr/>
          <p:nvPr/>
        </p:nvSpPr>
        <p:spPr>
          <a:xfrm>
            <a:off x="128175" y="118150"/>
            <a:ext cx="8887500" cy="490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7f219e018e_0_80"/>
          <p:cNvSpPr txBox="1"/>
          <p:nvPr/>
        </p:nvSpPr>
        <p:spPr>
          <a:xfrm>
            <a:off x="120800" y="295350"/>
            <a:ext cx="1662300" cy="513000"/>
          </a:xfrm>
          <a:prstGeom prst="rect">
            <a:avLst/>
          </a:prstGeom>
          <a:solidFill>
            <a:srgbClr val="0073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개인페이지</a:t>
            </a:r>
            <a:r>
              <a:rPr b="1" i="0" lang="ko" sz="20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endParaRPr b="1" i="0" sz="20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9" name="Google Shape;209;g37f219e018e_0_80"/>
          <p:cNvSpPr txBox="1"/>
          <p:nvPr/>
        </p:nvSpPr>
        <p:spPr>
          <a:xfrm>
            <a:off x="5383299" y="1941059"/>
            <a:ext cx="3164400" cy="16623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[상품 선택]</a:t>
            </a:r>
            <a:endParaRPr b="1"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상품을 클릭하면 해당 데이터를 저장합니다.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</a:rPr>
              <a:t>[최근 본 상품]</a:t>
            </a:r>
            <a:endParaRPr b="1"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개인페이지 진입 시 Redis에서 데이터를 불러와 출력합니다.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0" name="Google Shape;210;g37f219e018e_0_80"/>
          <p:cNvSpPr txBox="1"/>
          <p:nvPr/>
        </p:nvSpPr>
        <p:spPr>
          <a:xfrm>
            <a:off x="1783100" y="295350"/>
            <a:ext cx="1263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최근 본 작품</a:t>
            </a:r>
            <a:endParaRPr>
              <a:solidFill>
                <a:srgbClr val="0C5AD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1" name="Google Shape;211;g37f219e018e_0_80"/>
          <p:cNvCxnSpPr/>
          <p:nvPr/>
        </p:nvCxnSpPr>
        <p:spPr>
          <a:xfrm>
            <a:off x="951950" y="806263"/>
            <a:ext cx="2127300" cy="0"/>
          </a:xfrm>
          <a:prstGeom prst="straightConnector1">
            <a:avLst/>
          </a:prstGeom>
          <a:noFill/>
          <a:ln cap="flat" cmpd="sng" w="9525">
            <a:solidFill>
              <a:srgbClr val="0073F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g37f219e018e_0_80"/>
          <p:cNvSpPr/>
          <p:nvPr/>
        </p:nvSpPr>
        <p:spPr>
          <a:xfrm>
            <a:off x="5423696" y="1032657"/>
            <a:ext cx="3042600" cy="647400"/>
          </a:xfrm>
          <a:prstGeom prst="rect">
            <a:avLst/>
          </a:prstGeom>
          <a:noFill/>
          <a:ln cap="flat" cmpd="sng" w="95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최근 본 작품</a:t>
            </a:r>
            <a:r>
              <a:rPr lang="ko" sz="1000">
                <a:solidFill>
                  <a:srgbClr val="434343"/>
                </a:solidFill>
              </a:rPr>
              <a:t>은</a:t>
            </a:r>
            <a:r>
              <a:rPr b="0" i="0" lang="ko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자주 발생</a:t>
            </a:r>
            <a:r>
              <a:rPr b="0" i="0" lang="ko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하는 이벤트</a:t>
            </a:r>
            <a:r>
              <a:rPr lang="ko" sz="1000">
                <a:solidFill>
                  <a:srgbClr val="434343"/>
                </a:solidFill>
              </a:rPr>
              <a:t>, </a:t>
            </a:r>
            <a:r>
              <a:rPr b="0" i="0" lang="ko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영구+무결성</a:t>
            </a:r>
            <a:r>
              <a:rPr lang="ko" sz="1000">
                <a:solidFill>
                  <a:srgbClr val="434343"/>
                </a:solidFill>
              </a:rPr>
              <a:t>보다는 </a:t>
            </a:r>
            <a:r>
              <a:rPr b="1" i="0" lang="ko" sz="1000" u="none" cap="none" strike="noStrike">
                <a:solidFill>
                  <a:srgbClr val="434343"/>
                </a:solidFill>
              </a:rPr>
              <a:t>가볍</a:t>
            </a:r>
            <a:r>
              <a:rPr b="1" lang="ko" sz="1000">
                <a:solidFill>
                  <a:srgbClr val="434343"/>
                </a:solidFill>
              </a:rPr>
              <a:t>고 빠른 </a:t>
            </a:r>
            <a:r>
              <a:rPr lang="ko" sz="1000">
                <a:solidFill>
                  <a:srgbClr val="434343"/>
                </a:solidFill>
              </a:rPr>
              <a:t>것이 중요하다고 생각했습니다.</a:t>
            </a:r>
            <a:endParaRPr i="0" sz="1000" u="none" cap="none" strike="noStrike">
              <a:solidFill>
                <a:srgbClr val="434343"/>
              </a:solidFill>
            </a:endParaRPr>
          </a:p>
        </p:txBody>
      </p:sp>
      <p:pic>
        <p:nvPicPr>
          <p:cNvPr id="213" name="Google Shape;213;g37f219e018e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094" y="369359"/>
            <a:ext cx="1420488" cy="9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7f219e018e_0_80"/>
          <p:cNvSpPr txBox="1"/>
          <p:nvPr/>
        </p:nvSpPr>
        <p:spPr>
          <a:xfrm>
            <a:off x="6042246" y="686732"/>
            <a:ext cx="24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" sz="1200" u="none" cap="none" strike="noStrike">
                <a:solidFill>
                  <a:srgbClr val="0077F8"/>
                </a:solidFill>
                <a:latin typeface="Arial"/>
                <a:ea typeface="Arial"/>
                <a:cs typeface="Arial"/>
                <a:sym typeface="Arial"/>
              </a:rPr>
              <a:t>해당 부분에 Redis를 사용한 이유:</a:t>
            </a:r>
            <a:endParaRPr b="0" i="0" sz="1800" u="none" cap="none" strike="noStrike">
              <a:solidFill>
                <a:srgbClr val="0077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37f219e018e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625" y="1042787"/>
            <a:ext cx="3147446" cy="1320838"/>
          </a:xfrm>
          <a:prstGeom prst="rect">
            <a:avLst/>
          </a:prstGeom>
          <a:noFill/>
          <a:ln cap="flat" cmpd="sng" w="8700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g37f219e018e_0_80"/>
          <p:cNvPicPr preferRelativeResize="0"/>
          <p:nvPr/>
        </p:nvPicPr>
        <p:blipFill rotWithShape="1">
          <a:blip r:embed="rId5">
            <a:alphaModFix/>
          </a:blip>
          <a:srcRect b="0" l="0" r="66567" t="9982"/>
          <a:stretch/>
        </p:blipFill>
        <p:spPr>
          <a:xfrm>
            <a:off x="505625" y="2827578"/>
            <a:ext cx="1495411" cy="1788572"/>
          </a:xfrm>
          <a:prstGeom prst="rect">
            <a:avLst/>
          </a:prstGeom>
          <a:noFill/>
          <a:ln cap="flat" cmpd="sng" w="8700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g37f219e018e_0_80"/>
          <p:cNvPicPr preferRelativeResize="0"/>
          <p:nvPr/>
        </p:nvPicPr>
        <p:blipFill rotWithShape="1">
          <a:blip r:embed="rId5">
            <a:alphaModFix amt="39000"/>
          </a:blip>
          <a:srcRect b="0" l="0" r="0" t="0"/>
          <a:stretch/>
        </p:blipFill>
        <p:spPr>
          <a:xfrm>
            <a:off x="505625" y="2629305"/>
            <a:ext cx="4472892" cy="1986846"/>
          </a:xfrm>
          <a:prstGeom prst="rect">
            <a:avLst/>
          </a:prstGeom>
          <a:noFill/>
          <a:ln cap="flat" cmpd="sng" w="8700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g37f219e018e_0_80"/>
          <p:cNvSpPr/>
          <p:nvPr/>
        </p:nvSpPr>
        <p:spPr>
          <a:xfrm>
            <a:off x="519484" y="2827487"/>
            <a:ext cx="1495500" cy="1788600"/>
          </a:xfrm>
          <a:prstGeom prst="roundRect">
            <a:avLst>
              <a:gd fmla="val 16667" name="adj"/>
            </a:avLst>
          </a:prstGeom>
          <a:noFill/>
          <a:ln cap="flat" cmpd="sng" w="87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500" lIns="83500" spcFirstLastPara="1" rIns="83500" wrap="square" tIns="83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9"/>
              <a:buFont typeface="Arial"/>
              <a:buNone/>
            </a:pPr>
            <a:r>
              <a:t/>
            </a:r>
            <a:endParaRPr b="0" i="0" sz="127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g37f219e018e_0_80"/>
          <p:cNvCxnSpPr>
            <a:stCxn id="215" idx="2"/>
            <a:endCxn id="218" idx="0"/>
          </p:cNvCxnSpPr>
          <p:nvPr/>
        </p:nvCxnSpPr>
        <p:spPr>
          <a:xfrm flipH="1">
            <a:off x="1267248" y="2363625"/>
            <a:ext cx="812100" cy="463800"/>
          </a:xfrm>
          <a:prstGeom prst="straightConnector1">
            <a:avLst/>
          </a:prstGeom>
          <a:noFill/>
          <a:ln cap="flat" cmpd="sng" w="87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7f219e018e_0_59"/>
          <p:cNvSpPr/>
          <p:nvPr/>
        </p:nvSpPr>
        <p:spPr>
          <a:xfrm>
            <a:off x="128175" y="118150"/>
            <a:ext cx="8887500" cy="490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7f219e018e_0_59"/>
          <p:cNvSpPr txBox="1"/>
          <p:nvPr/>
        </p:nvSpPr>
        <p:spPr>
          <a:xfrm>
            <a:off x="120800" y="295350"/>
            <a:ext cx="1662300" cy="513000"/>
          </a:xfrm>
          <a:prstGeom prst="rect">
            <a:avLst/>
          </a:prstGeom>
          <a:solidFill>
            <a:srgbClr val="0073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개인페이지</a:t>
            </a:r>
            <a:r>
              <a:rPr b="1" i="0" lang="ko" sz="20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 </a:t>
            </a:r>
            <a:endParaRPr b="1" i="0" sz="20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6" name="Google Shape;226;g37f219e018e_0_59"/>
          <p:cNvSpPr txBox="1"/>
          <p:nvPr/>
        </p:nvSpPr>
        <p:spPr>
          <a:xfrm>
            <a:off x="1783100" y="295350"/>
            <a:ext cx="1263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그래프 차트</a:t>
            </a:r>
            <a:endParaRPr>
              <a:solidFill>
                <a:srgbClr val="0C5AD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7" name="Google Shape;227;g37f219e018e_0_59"/>
          <p:cNvCxnSpPr/>
          <p:nvPr/>
        </p:nvCxnSpPr>
        <p:spPr>
          <a:xfrm>
            <a:off x="951950" y="806263"/>
            <a:ext cx="2127300" cy="0"/>
          </a:xfrm>
          <a:prstGeom prst="straightConnector1">
            <a:avLst/>
          </a:prstGeom>
          <a:noFill/>
          <a:ln cap="flat" cmpd="sng" w="9525">
            <a:solidFill>
              <a:srgbClr val="0073F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8" name="Google Shape;228;g37f219e018e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213" y="1073151"/>
            <a:ext cx="6569426" cy="2101750"/>
          </a:xfrm>
          <a:prstGeom prst="rect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g37f219e018e_0_59"/>
          <p:cNvSpPr txBox="1"/>
          <p:nvPr/>
        </p:nvSpPr>
        <p:spPr>
          <a:xfrm>
            <a:off x="1287225" y="3439700"/>
            <a:ext cx="3204900" cy="985200"/>
          </a:xfrm>
          <a:prstGeom prst="rect">
            <a:avLst/>
          </a:prstGeom>
          <a:solidFill>
            <a:srgbClr val="FFFFFF">
              <a:alpha val="80000"/>
            </a:srgbClr>
          </a:solidFill>
          <a:ln cap="flat" cmpd="sng" w="95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>
                <a:solidFill>
                  <a:schemeClr val="dk2"/>
                </a:solidFill>
              </a:rPr>
              <a:t>[개인페이지 진입]</a:t>
            </a:r>
            <a:endParaRPr b="1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차트에 표시할 사용자의 개인 데이터를 호출하여 차트로 활용할 수 있게 구성합니다.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30" name="Google Shape;230;g37f219e018e_0_59"/>
          <p:cNvSpPr txBox="1"/>
          <p:nvPr/>
        </p:nvSpPr>
        <p:spPr>
          <a:xfrm>
            <a:off x="4651750" y="3439700"/>
            <a:ext cx="3204900" cy="1169700"/>
          </a:xfrm>
          <a:prstGeom prst="rect">
            <a:avLst/>
          </a:prstGeom>
          <a:solidFill>
            <a:srgbClr val="FFFFFF">
              <a:alpha val="80000"/>
            </a:srgbClr>
          </a:solidFill>
          <a:ln cap="flat" cmpd="sng" w="95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>
                <a:solidFill>
                  <a:schemeClr val="dk2"/>
                </a:solidFill>
              </a:rPr>
              <a:t>[</a:t>
            </a:r>
            <a:r>
              <a:rPr b="1" lang="ko">
                <a:solidFill>
                  <a:schemeClr val="dk2"/>
                </a:solidFill>
              </a:rPr>
              <a:t>차트 출력</a:t>
            </a:r>
            <a:r>
              <a:rPr b="1" lang="ko">
                <a:solidFill>
                  <a:schemeClr val="dk2"/>
                </a:solidFill>
              </a:rPr>
              <a:t>]</a:t>
            </a:r>
            <a:endParaRPr b="1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전달받은 데이터를 정의한 스타일에 맞게 차트를 출력합니다. 또한 마우스와 상호작용을 통해 자세한 데이터를 보여집니다.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f980391ae_0_23"/>
          <p:cNvSpPr/>
          <p:nvPr/>
        </p:nvSpPr>
        <p:spPr>
          <a:xfrm>
            <a:off x="128175" y="118150"/>
            <a:ext cx="8887500" cy="490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7f980391ae_0_23"/>
          <p:cNvSpPr txBox="1"/>
          <p:nvPr/>
        </p:nvSpPr>
        <p:spPr>
          <a:xfrm>
            <a:off x="120800" y="295350"/>
            <a:ext cx="1662300" cy="513000"/>
          </a:xfrm>
          <a:prstGeom prst="rect">
            <a:avLst/>
          </a:prstGeom>
          <a:solidFill>
            <a:srgbClr val="0073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맞춤 추천</a:t>
            </a:r>
            <a:r>
              <a:rPr b="1" i="0" lang="ko" sz="20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i="0" sz="20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" name="Google Shape;237;g37f980391ae_0_23"/>
          <p:cNvSpPr txBox="1"/>
          <p:nvPr/>
        </p:nvSpPr>
        <p:spPr>
          <a:xfrm>
            <a:off x="1783100" y="295350"/>
            <a:ext cx="1263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Flow</a:t>
            </a:r>
            <a:endParaRPr>
              <a:solidFill>
                <a:srgbClr val="0C5AD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38" name="Google Shape;238;g37f980391ae_0_23"/>
          <p:cNvCxnSpPr/>
          <p:nvPr/>
        </p:nvCxnSpPr>
        <p:spPr>
          <a:xfrm>
            <a:off x="951950" y="806263"/>
            <a:ext cx="2127300" cy="0"/>
          </a:xfrm>
          <a:prstGeom prst="straightConnector1">
            <a:avLst/>
          </a:prstGeom>
          <a:noFill/>
          <a:ln cap="flat" cmpd="sng" w="9525">
            <a:solidFill>
              <a:srgbClr val="0073F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g37f980391ae_0_23"/>
          <p:cNvSpPr/>
          <p:nvPr/>
        </p:nvSpPr>
        <p:spPr>
          <a:xfrm>
            <a:off x="2057900" y="969691"/>
            <a:ext cx="867600" cy="4785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메인페이지</a:t>
            </a:r>
            <a:endParaRPr b="0" i="0" sz="86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37f980391ae_0_23"/>
          <p:cNvSpPr/>
          <p:nvPr/>
        </p:nvSpPr>
        <p:spPr>
          <a:xfrm>
            <a:off x="3379864" y="1875674"/>
            <a:ext cx="867600" cy="4785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맞춤 추천 </a:t>
            </a:r>
            <a:endParaRPr b="0" i="0" sz="86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요청</a:t>
            </a:r>
            <a:endParaRPr b="0" i="0" sz="86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37f980391ae_0_23"/>
          <p:cNvSpPr/>
          <p:nvPr/>
        </p:nvSpPr>
        <p:spPr>
          <a:xfrm>
            <a:off x="3190837" y="866102"/>
            <a:ext cx="1245900" cy="6855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로그인여부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42" name="Google Shape;242;g37f980391ae_0_23"/>
          <p:cNvCxnSpPr>
            <a:stCxn id="239" idx="3"/>
            <a:endCxn id="241" idx="1"/>
          </p:cNvCxnSpPr>
          <p:nvPr/>
        </p:nvCxnSpPr>
        <p:spPr>
          <a:xfrm>
            <a:off x="2925500" y="1208941"/>
            <a:ext cx="265200" cy="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3" name="Google Shape;243;g37f980391ae_0_23"/>
          <p:cNvSpPr/>
          <p:nvPr/>
        </p:nvSpPr>
        <p:spPr>
          <a:xfrm>
            <a:off x="4824551" y="969691"/>
            <a:ext cx="867600" cy="4785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신규작품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출력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44" name="Google Shape;244;g37f980391ae_0_23"/>
          <p:cNvCxnSpPr>
            <a:stCxn id="241" idx="3"/>
            <a:endCxn id="243" idx="1"/>
          </p:cNvCxnSpPr>
          <p:nvPr/>
        </p:nvCxnSpPr>
        <p:spPr>
          <a:xfrm>
            <a:off x="4436737" y="1208852"/>
            <a:ext cx="387900" cy="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5" name="Google Shape;245;g37f980391ae_0_23"/>
          <p:cNvSpPr/>
          <p:nvPr/>
        </p:nvSpPr>
        <p:spPr>
          <a:xfrm>
            <a:off x="5389083" y="833709"/>
            <a:ext cx="394200" cy="14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아니오 </a:t>
            </a:r>
            <a:endParaRPr b="0" i="0" sz="864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46" name="Google Shape;246;g37f980391ae_0_23"/>
          <p:cNvCxnSpPr>
            <a:stCxn id="241" idx="2"/>
            <a:endCxn id="240" idx="0"/>
          </p:cNvCxnSpPr>
          <p:nvPr/>
        </p:nvCxnSpPr>
        <p:spPr>
          <a:xfrm>
            <a:off x="3813787" y="1551602"/>
            <a:ext cx="0" cy="32400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7" name="Google Shape;247;g37f980391ae_0_23"/>
          <p:cNvSpPr/>
          <p:nvPr/>
        </p:nvSpPr>
        <p:spPr>
          <a:xfrm>
            <a:off x="3697760" y="1620872"/>
            <a:ext cx="231900" cy="14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예</a:t>
            </a:r>
            <a:endParaRPr b="0" i="0" sz="864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48" name="Google Shape;248;g37f980391ae_0_23"/>
          <p:cNvCxnSpPr>
            <a:stCxn id="240" idx="2"/>
            <a:endCxn id="249" idx="0"/>
          </p:cNvCxnSpPr>
          <p:nvPr/>
        </p:nvCxnSpPr>
        <p:spPr>
          <a:xfrm>
            <a:off x="3813664" y="2354174"/>
            <a:ext cx="300" cy="30600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9" name="Google Shape;249;g37f980391ae_0_23"/>
          <p:cNvSpPr/>
          <p:nvPr/>
        </p:nvSpPr>
        <p:spPr>
          <a:xfrm>
            <a:off x="3190902" y="2660284"/>
            <a:ext cx="1245900" cy="6855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좋아요, 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최근 본 작품이 있나?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50" name="Google Shape;250;g37f980391ae_0_23"/>
          <p:cNvCxnSpPr>
            <a:stCxn id="249" idx="3"/>
            <a:endCxn id="243" idx="2"/>
          </p:cNvCxnSpPr>
          <p:nvPr/>
        </p:nvCxnSpPr>
        <p:spPr>
          <a:xfrm flipH="1" rot="10800000">
            <a:off x="4436802" y="1448134"/>
            <a:ext cx="821400" cy="155490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1" name="Google Shape;251;g37f980391ae_0_23"/>
          <p:cNvSpPr/>
          <p:nvPr/>
        </p:nvSpPr>
        <p:spPr>
          <a:xfrm>
            <a:off x="4567221" y="2250012"/>
            <a:ext cx="394200" cy="14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아니오</a:t>
            </a:r>
            <a:endParaRPr b="0" i="0" sz="864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52" name="Google Shape;252;g37f980391ae_0_23"/>
          <p:cNvCxnSpPr>
            <a:stCxn id="249" idx="1"/>
            <a:endCxn id="253" idx="3"/>
          </p:cNvCxnSpPr>
          <p:nvPr/>
        </p:nvCxnSpPr>
        <p:spPr>
          <a:xfrm rot="10800000">
            <a:off x="2925402" y="3003034"/>
            <a:ext cx="265500" cy="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3" name="Google Shape;253;g37f980391ae_0_23"/>
          <p:cNvSpPr/>
          <p:nvPr/>
        </p:nvSpPr>
        <p:spPr>
          <a:xfrm>
            <a:off x="2057910" y="2763873"/>
            <a:ext cx="867600" cy="4785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1차/2차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카테고리 추출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54" name="Google Shape;254;g37f980391ae_0_23"/>
          <p:cNvCxnSpPr>
            <a:stCxn id="253" idx="2"/>
            <a:endCxn id="255" idx="0"/>
          </p:cNvCxnSpPr>
          <p:nvPr/>
        </p:nvCxnSpPr>
        <p:spPr>
          <a:xfrm>
            <a:off x="2491710" y="3242373"/>
            <a:ext cx="165600" cy="31410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5" name="Google Shape;255;g37f980391ae_0_23"/>
          <p:cNvSpPr/>
          <p:nvPr/>
        </p:nvSpPr>
        <p:spPr>
          <a:xfrm>
            <a:off x="2057910" y="3556328"/>
            <a:ext cx="1198800" cy="4785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1차 카테고리가 같은 상품 찾기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6" name="Google Shape;256;g37f980391ae_0_23"/>
          <p:cNvSpPr/>
          <p:nvPr/>
        </p:nvSpPr>
        <p:spPr>
          <a:xfrm>
            <a:off x="4297284" y="4262436"/>
            <a:ext cx="1198800" cy="4785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2차 카테고리가 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같은 상품 찾기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7" name="Google Shape;257;g37f980391ae_0_23"/>
          <p:cNvSpPr/>
          <p:nvPr/>
        </p:nvSpPr>
        <p:spPr>
          <a:xfrm>
            <a:off x="3506325" y="3462700"/>
            <a:ext cx="1288500" cy="6855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2차 카테고리가 같은 작품있나?</a:t>
            </a:r>
            <a:endParaRPr b="0" i="0" sz="86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g37f980391ae_0_23"/>
          <p:cNvCxnSpPr>
            <a:stCxn id="255" idx="3"/>
            <a:endCxn id="257" idx="1"/>
          </p:cNvCxnSpPr>
          <p:nvPr/>
        </p:nvCxnSpPr>
        <p:spPr>
          <a:xfrm>
            <a:off x="3256710" y="3795578"/>
            <a:ext cx="249600" cy="990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" name="Google Shape;259;g37f980391ae_0_23"/>
          <p:cNvCxnSpPr>
            <a:stCxn id="257" idx="3"/>
            <a:endCxn id="260" idx="1"/>
          </p:cNvCxnSpPr>
          <p:nvPr/>
        </p:nvCxnSpPr>
        <p:spPr>
          <a:xfrm>
            <a:off x="4794825" y="3805450"/>
            <a:ext cx="515400" cy="22200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1" name="Google Shape;261;g37f980391ae_0_23"/>
          <p:cNvSpPr/>
          <p:nvPr/>
        </p:nvSpPr>
        <p:spPr>
          <a:xfrm>
            <a:off x="4883908" y="3805382"/>
            <a:ext cx="394200" cy="14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아니오</a:t>
            </a:r>
            <a:endParaRPr b="0" i="0" sz="864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0" name="Google Shape;260;g37f980391ae_0_23"/>
          <p:cNvSpPr/>
          <p:nvPr/>
        </p:nvSpPr>
        <p:spPr>
          <a:xfrm>
            <a:off x="5310201" y="3684723"/>
            <a:ext cx="1288500" cy="6855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List 중</a:t>
            </a:r>
            <a:endParaRPr b="0" i="0" sz="86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구매한 작품이 있나??</a:t>
            </a:r>
            <a:endParaRPr b="0" i="0" sz="86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g37f980391ae_0_23"/>
          <p:cNvCxnSpPr>
            <a:stCxn id="257" idx="2"/>
            <a:endCxn id="256" idx="1"/>
          </p:cNvCxnSpPr>
          <p:nvPr/>
        </p:nvCxnSpPr>
        <p:spPr>
          <a:xfrm flipH="1" rot="-5400000">
            <a:off x="4047225" y="4251550"/>
            <a:ext cx="353400" cy="146700"/>
          </a:xfrm>
          <a:prstGeom prst="bentConnector2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3" name="Google Shape;263;g37f980391ae_0_23"/>
          <p:cNvSpPr/>
          <p:nvPr/>
        </p:nvSpPr>
        <p:spPr>
          <a:xfrm>
            <a:off x="3990678" y="4223282"/>
            <a:ext cx="231900" cy="14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예</a:t>
            </a:r>
            <a:endParaRPr b="0" i="0" sz="864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64" name="Google Shape;264;g37f980391ae_0_23"/>
          <p:cNvCxnSpPr>
            <a:stCxn id="256" idx="3"/>
            <a:endCxn id="260" idx="2"/>
          </p:cNvCxnSpPr>
          <p:nvPr/>
        </p:nvCxnSpPr>
        <p:spPr>
          <a:xfrm flipH="1" rot="10800000">
            <a:off x="5496084" y="4370286"/>
            <a:ext cx="458400" cy="131400"/>
          </a:xfrm>
          <a:prstGeom prst="bentConnector2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5" name="Google Shape;265;g37f980391ae_0_23"/>
          <p:cNvCxnSpPr>
            <a:stCxn id="260" idx="3"/>
            <a:endCxn id="266" idx="1"/>
          </p:cNvCxnSpPr>
          <p:nvPr/>
        </p:nvCxnSpPr>
        <p:spPr>
          <a:xfrm>
            <a:off x="6598701" y="4027473"/>
            <a:ext cx="280800" cy="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7" name="Google Shape;267;g37f980391ae_0_23"/>
          <p:cNvSpPr/>
          <p:nvPr/>
        </p:nvSpPr>
        <p:spPr>
          <a:xfrm>
            <a:off x="6576676" y="3859294"/>
            <a:ext cx="231900" cy="14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예</a:t>
            </a:r>
            <a:endParaRPr b="0" i="0" sz="864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6" name="Google Shape;266;g37f980391ae_0_23"/>
          <p:cNvSpPr/>
          <p:nvPr/>
        </p:nvSpPr>
        <p:spPr>
          <a:xfrm>
            <a:off x="6879511" y="3788312"/>
            <a:ext cx="394200" cy="4785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제외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8" name="Google Shape;268;g37f980391ae_0_23"/>
          <p:cNvSpPr/>
          <p:nvPr/>
        </p:nvSpPr>
        <p:spPr>
          <a:xfrm>
            <a:off x="5310201" y="2839480"/>
            <a:ext cx="1288500" cy="6855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List 중</a:t>
            </a:r>
            <a:endParaRPr b="0" i="0" sz="86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좋아요한 작품이 있나?</a:t>
            </a:r>
            <a:endParaRPr b="0" i="0" sz="86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g37f980391ae_0_23"/>
          <p:cNvCxnSpPr>
            <a:stCxn id="260" idx="0"/>
            <a:endCxn id="268" idx="2"/>
          </p:cNvCxnSpPr>
          <p:nvPr/>
        </p:nvCxnSpPr>
        <p:spPr>
          <a:xfrm rot="10800000">
            <a:off x="5954451" y="3525123"/>
            <a:ext cx="0" cy="15960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0" name="Google Shape;270;g37f980391ae_0_23"/>
          <p:cNvCxnSpPr>
            <a:stCxn id="268" idx="3"/>
            <a:endCxn id="271" idx="1"/>
          </p:cNvCxnSpPr>
          <p:nvPr/>
        </p:nvCxnSpPr>
        <p:spPr>
          <a:xfrm>
            <a:off x="6598701" y="3182230"/>
            <a:ext cx="280800" cy="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2" name="Google Shape;272;g37f980391ae_0_23"/>
          <p:cNvSpPr/>
          <p:nvPr/>
        </p:nvSpPr>
        <p:spPr>
          <a:xfrm>
            <a:off x="6576676" y="3014052"/>
            <a:ext cx="231900" cy="14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예</a:t>
            </a:r>
            <a:endParaRPr b="0" i="0" sz="864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1" name="Google Shape;271;g37f980391ae_0_23"/>
          <p:cNvSpPr/>
          <p:nvPr/>
        </p:nvSpPr>
        <p:spPr>
          <a:xfrm>
            <a:off x="6879511" y="2943069"/>
            <a:ext cx="394200" cy="4785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제외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3" name="Google Shape;273;g37f980391ae_0_23"/>
          <p:cNvSpPr/>
          <p:nvPr/>
        </p:nvSpPr>
        <p:spPr>
          <a:xfrm>
            <a:off x="5310201" y="1976065"/>
            <a:ext cx="1288500" cy="6855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List 중</a:t>
            </a:r>
            <a:endParaRPr b="0" i="0" sz="86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최근 본 작품이 있나?</a:t>
            </a:r>
            <a:endParaRPr b="0" i="0" sz="86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g37f980391ae_0_23"/>
          <p:cNvCxnSpPr>
            <a:stCxn id="268" idx="0"/>
            <a:endCxn id="273" idx="2"/>
          </p:cNvCxnSpPr>
          <p:nvPr/>
        </p:nvCxnSpPr>
        <p:spPr>
          <a:xfrm rot="10800000">
            <a:off x="5954451" y="2661580"/>
            <a:ext cx="0" cy="17790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" name="Google Shape;275;g37f980391ae_0_23"/>
          <p:cNvCxnSpPr>
            <a:stCxn id="273" idx="3"/>
            <a:endCxn id="276" idx="1"/>
          </p:cNvCxnSpPr>
          <p:nvPr/>
        </p:nvCxnSpPr>
        <p:spPr>
          <a:xfrm>
            <a:off x="6598701" y="2318815"/>
            <a:ext cx="280800" cy="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7" name="Google Shape;277;g37f980391ae_0_23"/>
          <p:cNvSpPr/>
          <p:nvPr/>
        </p:nvSpPr>
        <p:spPr>
          <a:xfrm>
            <a:off x="6576676" y="2150637"/>
            <a:ext cx="231900" cy="14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예</a:t>
            </a:r>
            <a:endParaRPr b="0" i="0" sz="864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6" name="Google Shape;276;g37f980391ae_0_23"/>
          <p:cNvSpPr/>
          <p:nvPr/>
        </p:nvSpPr>
        <p:spPr>
          <a:xfrm>
            <a:off x="6879511" y="2079654"/>
            <a:ext cx="394200" cy="4785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0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제외</a:t>
            </a:r>
            <a:endParaRPr b="0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78" name="Google Shape;278;g37f980391ae_0_23"/>
          <p:cNvCxnSpPr>
            <a:endCxn id="279" idx="2"/>
          </p:cNvCxnSpPr>
          <p:nvPr/>
        </p:nvCxnSpPr>
        <p:spPr>
          <a:xfrm flipH="1" rot="10800000">
            <a:off x="5954811" y="1473343"/>
            <a:ext cx="724800" cy="502800"/>
          </a:xfrm>
          <a:prstGeom prst="straightConnector1">
            <a:avLst/>
          </a:prstGeom>
          <a:noFill/>
          <a:ln cap="flat" cmpd="sng" w="82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9" name="Google Shape;279;g37f980391ae_0_23"/>
          <p:cNvSpPr/>
          <p:nvPr/>
        </p:nvSpPr>
        <p:spPr>
          <a:xfrm>
            <a:off x="6080211" y="994843"/>
            <a:ext cx="1198800" cy="4785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79025" lIns="79025" spcFirstLastPara="1" rIns="79025" wrap="square" tIns="79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4"/>
              <a:buFont typeface="Arial"/>
              <a:buNone/>
            </a:pPr>
            <a:r>
              <a:rPr b="1" i="0" lang="ko" sz="864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맞춤 추천 목록</a:t>
            </a:r>
            <a:endParaRPr b="1" i="0" sz="864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f980391ae_0_0"/>
          <p:cNvSpPr/>
          <p:nvPr/>
        </p:nvSpPr>
        <p:spPr>
          <a:xfrm>
            <a:off x="128175" y="118150"/>
            <a:ext cx="8887500" cy="490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37f980391ae_0_0"/>
          <p:cNvSpPr txBox="1"/>
          <p:nvPr/>
        </p:nvSpPr>
        <p:spPr>
          <a:xfrm>
            <a:off x="120800" y="295350"/>
            <a:ext cx="1662300" cy="513000"/>
          </a:xfrm>
          <a:prstGeom prst="rect">
            <a:avLst/>
          </a:prstGeom>
          <a:solidFill>
            <a:srgbClr val="0073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맞춤 추천</a:t>
            </a:r>
            <a:endParaRPr b="1" i="0" sz="20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6" name="Google Shape;286;g37f980391ae_0_0"/>
          <p:cNvSpPr txBox="1"/>
          <p:nvPr/>
        </p:nvSpPr>
        <p:spPr>
          <a:xfrm>
            <a:off x="1783100" y="295350"/>
            <a:ext cx="1263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>
              <a:solidFill>
                <a:srgbClr val="0C5AD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87" name="Google Shape;287;g37f980391ae_0_0"/>
          <p:cNvCxnSpPr/>
          <p:nvPr/>
        </p:nvCxnSpPr>
        <p:spPr>
          <a:xfrm>
            <a:off x="951950" y="806263"/>
            <a:ext cx="2127300" cy="0"/>
          </a:xfrm>
          <a:prstGeom prst="straightConnector1">
            <a:avLst/>
          </a:prstGeom>
          <a:noFill/>
          <a:ln cap="flat" cmpd="sng" w="9525">
            <a:solidFill>
              <a:srgbClr val="0073F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8" name="Google Shape;288;g37f980391ae_0_0"/>
          <p:cNvPicPr preferRelativeResize="0"/>
          <p:nvPr/>
        </p:nvPicPr>
        <p:blipFill rotWithShape="1">
          <a:blip r:embed="rId3">
            <a:alphaModFix/>
          </a:blip>
          <a:srcRect b="42712" l="49753" r="24549" t="9372"/>
          <a:stretch/>
        </p:blipFill>
        <p:spPr>
          <a:xfrm>
            <a:off x="2063405" y="1313039"/>
            <a:ext cx="689593" cy="82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7f980391ae_0_0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728198" y="1152601"/>
            <a:ext cx="2683572" cy="1711623"/>
          </a:xfrm>
          <a:prstGeom prst="rect">
            <a:avLst/>
          </a:prstGeom>
          <a:noFill/>
          <a:ln cap="flat" cmpd="sng" w="83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g37f980391ae_0_0"/>
          <p:cNvPicPr preferRelativeResize="0"/>
          <p:nvPr/>
        </p:nvPicPr>
        <p:blipFill rotWithShape="1">
          <a:blip r:embed="rId3">
            <a:alphaModFix/>
          </a:blip>
          <a:srcRect b="42706" l="0" r="74302" t="7847"/>
          <a:stretch/>
        </p:blipFill>
        <p:spPr>
          <a:xfrm>
            <a:off x="728198" y="1286878"/>
            <a:ext cx="689593" cy="846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7f980391ae_0_0"/>
          <p:cNvSpPr/>
          <p:nvPr/>
        </p:nvSpPr>
        <p:spPr>
          <a:xfrm>
            <a:off x="680575" y="1286878"/>
            <a:ext cx="789900" cy="846300"/>
          </a:xfrm>
          <a:prstGeom prst="rect">
            <a:avLst/>
          </a:prstGeom>
          <a:noFill/>
          <a:ln cap="flat" cmpd="sng" w="83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550" lIns="66550" spcFirstLastPara="1" rIns="66550" wrap="square" tIns="66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9"/>
              <a:buFont typeface="Arial"/>
              <a:buNone/>
            </a:pPr>
            <a:r>
              <a:t/>
            </a:r>
            <a:endParaRPr b="0" i="0" sz="101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7f980391ae_0_0"/>
          <p:cNvSpPr/>
          <p:nvPr/>
        </p:nvSpPr>
        <p:spPr>
          <a:xfrm>
            <a:off x="1984889" y="1286878"/>
            <a:ext cx="789900" cy="846300"/>
          </a:xfrm>
          <a:prstGeom prst="rect">
            <a:avLst/>
          </a:prstGeom>
          <a:noFill/>
          <a:ln cap="flat" cmpd="sng" w="83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550" lIns="66550" spcFirstLastPara="1" rIns="66550" wrap="square" tIns="66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9"/>
              <a:buFont typeface="Arial"/>
              <a:buNone/>
            </a:pPr>
            <a:r>
              <a:t/>
            </a:r>
            <a:endParaRPr b="0" i="0" sz="101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37f980391a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4946" y="1152608"/>
            <a:ext cx="2683581" cy="856511"/>
          </a:xfrm>
          <a:prstGeom prst="rect">
            <a:avLst/>
          </a:prstGeom>
          <a:noFill/>
          <a:ln cap="flat" cmpd="sng" w="83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6684" rotWithShape="0" algn="bl" dir="5400000" dist="15562">
              <a:srgbClr val="000000">
                <a:alpha val="49410"/>
              </a:srgbClr>
            </a:outerShdw>
          </a:effectLst>
        </p:spPr>
      </p:pic>
      <p:cxnSp>
        <p:nvCxnSpPr>
          <p:cNvPr id="294" name="Google Shape;294;g37f980391ae_0_0"/>
          <p:cNvCxnSpPr>
            <a:stCxn id="291" idx="0"/>
            <a:endCxn id="293" idx="1"/>
          </p:cNvCxnSpPr>
          <p:nvPr/>
        </p:nvCxnSpPr>
        <p:spPr>
          <a:xfrm>
            <a:off x="1075525" y="1286878"/>
            <a:ext cx="2419500" cy="294000"/>
          </a:xfrm>
          <a:prstGeom prst="straightConnector1">
            <a:avLst/>
          </a:prstGeom>
          <a:noFill/>
          <a:ln cap="flat" cmpd="sng" w="83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95" name="Google Shape;295;g37f980391a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4946" y="2082170"/>
            <a:ext cx="2683580" cy="782065"/>
          </a:xfrm>
          <a:prstGeom prst="rect">
            <a:avLst/>
          </a:prstGeom>
          <a:noFill/>
          <a:ln cap="flat" cmpd="sng" w="83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6684" rotWithShape="0" algn="bl" dir="5400000" dist="15562">
              <a:srgbClr val="000000">
                <a:alpha val="49410"/>
              </a:srgbClr>
            </a:outerShdw>
          </a:effectLst>
        </p:spPr>
      </p:pic>
      <p:cxnSp>
        <p:nvCxnSpPr>
          <p:cNvPr id="296" name="Google Shape;296;g37f980391ae_0_0"/>
          <p:cNvCxnSpPr>
            <a:stCxn id="292" idx="2"/>
            <a:endCxn id="295" idx="1"/>
          </p:cNvCxnSpPr>
          <p:nvPr/>
        </p:nvCxnSpPr>
        <p:spPr>
          <a:xfrm>
            <a:off x="2379839" y="2133178"/>
            <a:ext cx="1115100" cy="339900"/>
          </a:xfrm>
          <a:prstGeom prst="straightConnector1">
            <a:avLst/>
          </a:prstGeom>
          <a:noFill/>
          <a:ln cap="flat" cmpd="sng" w="83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97" name="Google Shape;297;g37f980391a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2048" y="1208899"/>
            <a:ext cx="1788177" cy="161911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7f980391ae_0_0"/>
          <p:cNvSpPr/>
          <p:nvPr/>
        </p:nvSpPr>
        <p:spPr>
          <a:xfrm>
            <a:off x="5387507" y="1105125"/>
            <a:ext cx="846300" cy="1815000"/>
          </a:xfrm>
          <a:prstGeom prst="rect">
            <a:avLst/>
          </a:prstGeom>
          <a:noFill/>
          <a:ln cap="flat" cmpd="sng" w="167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425" lIns="80425" spcFirstLastPara="1" rIns="80425" wrap="square" tIns="80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1"/>
          </a:p>
        </p:txBody>
      </p:sp>
      <p:cxnSp>
        <p:nvCxnSpPr>
          <p:cNvPr id="299" name="Google Shape;299;g37f980391ae_0_0"/>
          <p:cNvCxnSpPr>
            <a:stCxn id="298" idx="3"/>
            <a:endCxn id="297" idx="1"/>
          </p:cNvCxnSpPr>
          <p:nvPr/>
        </p:nvCxnSpPr>
        <p:spPr>
          <a:xfrm>
            <a:off x="6233807" y="2012625"/>
            <a:ext cx="348300" cy="5700"/>
          </a:xfrm>
          <a:prstGeom prst="straightConnector1">
            <a:avLst/>
          </a:prstGeom>
          <a:noFill/>
          <a:ln cap="flat" cmpd="sng" w="16775">
            <a:solidFill>
              <a:srgbClr val="3061B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0" name="Google Shape;300;g37f980391ae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9712" y="2982301"/>
            <a:ext cx="2679280" cy="1687168"/>
          </a:xfrm>
          <a:prstGeom prst="rect">
            <a:avLst/>
          </a:prstGeom>
          <a:noFill/>
          <a:ln cap="flat" cmpd="sng" w="86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g37f980391ae_0_0"/>
          <p:cNvSpPr/>
          <p:nvPr/>
        </p:nvSpPr>
        <p:spPr>
          <a:xfrm>
            <a:off x="1930379" y="2808117"/>
            <a:ext cx="278100" cy="261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73F1"/>
          </a:solidFill>
          <a:ln>
            <a:noFill/>
          </a:ln>
        </p:spPr>
        <p:txBody>
          <a:bodyPr anchorCtr="0" anchor="ctr" bIns="82950" lIns="82950" spcFirstLastPara="1" rIns="82950" wrap="square" tIns="82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70"/>
          </a:p>
        </p:txBody>
      </p:sp>
      <p:sp>
        <p:nvSpPr>
          <p:cNvPr id="302" name="Google Shape;302;g37f980391ae_0_0"/>
          <p:cNvSpPr txBox="1"/>
          <p:nvPr/>
        </p:nvSpPr>
        <p:spPr>
          <a:xfrm>
            <a:off x="3611625" y="3139350"/>
            <a:ext cx="4640100" cy="1373100"/>
          </a:xfrm>
          <a:prstGeom prst="rect">
            <a:avLst/>
          </a:prstGeom>
          <a:solidFill>
            <a:srgbClr val="FFFFFF">
              <a:alpha val="80000"/>
            </a:srgbClr>
          </a:solidFill>
          <a:ln cap="flat" cmpd="sng" w="95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90000" spcFirstLastPara="1" rIns="90000" wrap="square" tIns="9000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최근 본 상품, ‘좋아요’한 상품에서 카테고리를 추출합니다.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추출한 카테고리와 일치한 상품리스트에서 이미 상호작용한 상품들은 제외시킵니다.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7f980391ae_0_85"/>
          <p:cNvSpPr/>
          <p:nvPr/>
        </p:nvSpPr>
        <p:spPr>
          <a:xfrm>
            <a:off x="128175" y="118150"/>
            <a:ext cx="8887500" cy="490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37f980391ae_0_85"/>
          <p:cNvSpPr txBox="1"/>
          <p:nvPr/>
        </p:nvSpPr>
        <p:spPr>
          <a:xfrm>
            <a:off x="120800" y="295350"/>
            <a:ext cx="1662300" cy="513000"/>
          </a:xfrm>
          <a:prstGeom prst="rect">
            <a:avLst/>
          </a:prstGeom>
          <a:solidFill>
            <a:srgbClr val="0073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애니메이션</a:t>
            </a:r>
            <a:r>
              <a:rPr b="1" i="0" lang="ko" sz="20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i="0" sz="20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9" name="Google Shape;309;g37f980391ae_0_85"/>
          <p:cNvSpPr txBox="1"/>
          <p:nvPr/>
        </p:nvSpPr>
        <p:spPr>
          <a:xfrm>
            <a:off x="1783100" y="295350"/>
            <a:ext cx="1263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세팅</a:t>
            </a:r>
            <a:endParaRPr>
              <a:solidFill>
                <a:srgbClr val="0C5AD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10" name="Google Shape;310;g37f980391ae_0_85"/>
          <p:cNvCxnSpPr/>
          <p:nvPr/>
        </p:nvCxnSpPr>
        <p:spPr>
          <a:xfrm>
            <a:off x="951950" y="806263"/>
            <a:ext cx="2127300" cy="0"/>
          </a:xfrm>
          <a:prstGeom prst="straightConnector1">
            <a:avLst/>
          </a:prstGeom>
          <a:noFill/>
          <a:ln cap="flat" cmpd="sng" w="9525">
            <a:solidFill>
              <a:srgbClr val="0073F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1" name="Google Shape;311;g37f980391ae_0_85"/>
          <p:cNvPicPr preferRelativeResize="0"/>
          <p:nvPr/>
        </p:nvPicPr>
        <p:blipFill rotWithShape="1">
          <a:blip r:embed="rId3">
            <a:alphaModFix/>
          </a:blip>
          <a:srcRect b="0" l="0" r="77449" t="0"/>
          <a:stretch/>
        </p:blipFill>
        <p:spPr>
          <a:xfrm>
            <a:off x="1214900" y="1510038"/>
            <a:ext cx="1550532" cy="2190475"/>
          </a:xfrm>
          <a:prstGeom prst="rect">
            <a:avLst/>
          </a:prstGeom>
          <a:noFill/>
          <a:ln cap="flat" cmpd="sng" w="163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g37f980391ae_0_85"/>
          <p:cNvPicPr preferRelativeResize="0"/>
          <p:nvPr/>
        </p:nvPicPr>
        <p:blipFill rotWithShape="1">
          <a:blip r:embed="rId4">
            <a:alphaModFix/>
          </a:blip>
          <a:srcRect b="0" l="0" r="76170" t="0"/>
          <a:stretch/>
        </p:blipFill>
        <p:spPr>
          <a:xfrm>
            <a:off x="3147294" y="1510038"/>
            <a:ext cx="1769357" cy="2190473"/>
          </a:xfrm>
          <a:prstGeom prst="rect">
            <a:avLst/>
          </a:prstGeom>
          <a:noFill/>
          <a:ln cap="flat" cmpd="sng" w="163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g37f980391ae_0_85"/>
          <p:cNvSpPr/>
          <p:nvPr/>
        </p:nvSpPr>
        <p:spPr>
          <a:xfrm>
            <a:off x="5818638" y="669525"/>
            <a:ext cx="2036100" cy="7401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이미지의 크기 및 조각개수를 변수에 담</a:t>
            </a:r>
            <a:r>
              <a:rPr lang="ko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습니다</a:t>
            </a: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b="0" i="0" sz="12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14" name="Google Shape;314;g37f980391ae_0_85"/>
          <p:cNvGrpSpPr/>
          <p:nvPr/>
        </p:nvGrpSpPr>
        <p:grpSpPr>
          <a:xfrm>
            <a:off x="1342025" y="1871078"/>
            <a:ext cx="1243566" cy="1101609"/>
            <a:chOff x="2872350" y="594800"/>
            <a:chExt cx="901200" cy="798325"/>
          </a:xfrm>
        </p:grpSpPr>
        <p:cxnSp>
          <p:nvCxnSpPr>
            <p:cNvPr id="315" name="Google Shape;315;g37f980391ae_0_85"/>
            <p:cNvCxnSpPr/>
            <p:nvPr/>
          </p:nvCxnSpPr>
          <p:spPr>
            <a:xfrm>
              <a:off x="2872350" y="718150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g37f980391ae_0_85"/>
            <p:cNvCxnSpPr/>
            <p:nvPr/>
          </p:nvCxnSpPr>
          <p:spPr>
            <a:xfrm>
              <a:off x="2872350" y="594800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7" name="Google Shape;317;g37f980391ae_0_85"/>
            <p:cNvCxnSpPr/>
            <p:nvPr/>
          </p:nvCxnSpPr>
          <p:spPr>
            <a:xfrm>
              <a:off x="2872350" y="827775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8" name="Google Shape;318;g37f980391ae_0_85"/>
            <p:cNvCxnSpPr/>
            <p:nvPr/>
          </p:nvCxnSpPr>
          <p:spPr>
            <a:xfrm>
              <a:off x="2872350" y="944275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" name="Google Shape;319;g37f980391ae_0_85"/>
            <p:cNvCxnSpPr/>
            <p:nvPr/>
          </p:nvCxnSpPr>
          <p:spPr>
            <a:xfrm>
              <a:off x="2872350" y="1064200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0" name="Google Shape;320;g37f980391ae_0_85"/>
            <p:cNvCxnSpPr/>
            <p:nvPr/>
          </p:nvCxnSpPr>
          <p:spPr>
            <a:xfrm>
              <a:off x="2872350" y="1170400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1" name="Google Shape;321;g37f980391ae_0_85"/>
            <p:cNvCxnSpPr/>
            <p:nvPr/>
          </p:nvCxnSpPr>
          <p:spPr>
            <a:xfrm>
              <a:off x="2872350" y="1293750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2" name="Google Shape;322;g37f980391ae_0_85"/>
            <p:cNvCxnSpPr/>
            <p:nvPr/>
          </p:nvCxnSpPr>
          <p:spPr>
            <a:xfrm>
              <a:off x="2872350" y="1393125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23" name="Google Shape;323;g37f980391ae_0_85"/>
          <p:cNvGrpSpPr/>
          <p:nvPr/>
        </p:nvGrpSpPr>
        <p:grpSpPr>
          <a:xfrm rot="5400000">
            <a:off x="1271184" y="1799997"/>
            <a:ext cx="1243566" cy="1101609"/>
            <a:chOff x="2872350" y="594800"/>
            <a:chExt cx="901200" cy="798325"/>
          </a:xfrm>
        </p:grpSpPr>
        <p:cxnSp>
          <p:nvCxnSpPr>
            <p:cNvPr id="324" name="Google Shape;324;g37f980391ae_0_85"/>
            <p:cNvCxnSpPr/>
            <p:nvPr/>
          </p:nvCxnSpPr>
          <p:spPr>
            <a:xfrm>
              <a:off x="2872350" y="718150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g37f980391ae_0_85"/>
            <p:cNvCxnSpPr/>
            <p:nvPr/>
          </p:nvCxnSpPr>
          <p:spPr>
            <a:xfrm>
              <a:off x="2872350" y="594800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g37f980391ae_0_85"/>
            <p:cNvCxnSpPr/>
            <p:nvPr/>
          </p:nvCxnSpPr>
          <p:spPr>
            <a:xfrm>
              <a:off x="2872350" y="827775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g37f980391ae_0_85"/>
            <p:cNvCxnSpPr/>
            <p:nvPr/>
          </p:nvCxnSpPr>
          <p:spPr>
            <a:xfrm>
              <a:off x="2872350" y="944275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g37f980391ae_0_85"/>
            <p:cNvCxnSpPr/>
            <p:nvPr/>
          </p:nvCxnSpPr>
          <p:spPr>
            <a:xfrm>
              <a:off x="2872350" y="1064200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g37f980391ae_0_85"/>
            <p:cNvCxnSpPr/>
            <p:nvPr/>
          </p:nvCxnSpPr>
          <p:spPr>
            <a:xfrm>
              <a:off x="2872350" y="1170400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g37f980391ae_0_85"/>
            <p:cNvCxnSpPr/>
            <p:nvPr/>
          </p:nvCxnSpPr>
          <p:spPr>
            <a:xfrm>
              <a:off x="2872350" y="1293750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g37f980391ae_0_85"/>
            <p:cNvCxnSpPr/>
            <p:nvPr/>
          </p:nvCxnSpPr>
          <p:spPr>
            <a:xfrm>
              <a:off x="2872350" y="1393125"/>
              <a:ext cx="901200" cy="0"/>
            </a:xfrm>
            <a:prstGeom prst="straightConnector1">
              <a:avLst/>
            </a:prstGeom>
            <a:noFill/>
            <a:ln cap="flat" cmpd="sng" w="131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32" name="Google Shape;332;g37f980391ae_0_85"/>
          <p:cNvCxnSpPr/>
          <p:nvPr/>
        </p:nvCxnSpPr>
        <p:spPr>
          <a:xfrm rot="5400000">
            <a:off x="1963962" y="2350869"/>
            <a:ext cx="1243500" cy="0"/>
          </a:xfrm>
          <a:prstGeom prst="straightConnector1">
            <a:avLst/>
          </a:prstGeom>
          <a:noFill/>
          <a:ln cap="flat" cmpd="sng" w="131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g37f980391ae_0_85"/>
          <p:cNvSpPr/>
          <p:nvPr/>
        </p:nvSpPr>
        <p:spPr>
          <a:xfrm>
            <a:off x="2807313" y="2354420"/>
            <a:ext cx="2910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7F8"/>
          </a:solidFill>
          <a:ln>
            <a:noFill/>
          </a:ln>
        </p:spPr>
        <p:txBody>
          <a:bodyPr anchorCtr="0" anchor="ctr" bIns="126175" lIns="126175" spcFirstLastPara="1" rIns="126175" wrap="square" tIns="1261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31"/>
              <a:buFont typeface="Arial"/>
              <a:buNone/>
            </a:pPr>
            <a:r>
              <a:t/>
            </a:r>
            <a:endParaRPr b="0" i="0" sz="193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37f980391ae_0_85"/>
          <p:cNvSpPr/>
          <p:nvPr/>
        </p:nvSpPr>
        <p:spPr>
          <a:xfrm>
            <a:off x="5818650" y="1735725"/>
            <a:ext cx="2036100" cy="7401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작은 조각의 크기 = </a:t>
            </a:r>
            <a:endParaRPr b="0" i="0" sz="12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</a:t>
            </a: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/ 조각의 개수</a:t>
            </a:r>
            <a:endParaRPr b="0" i="0" sz="12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35" name="Google Shape;335;g37f980391ae_0_85"/>
          <p:cNvCxnSpPr>
            <a:stCxn id="313" idx="2"/>
            <a:endCxn id="334" idx="0"/>
          </p:cNvCxnSpPr>
          <p:nvPr/>
        </p:nvCxnSpPr>
        <p:spPr>
          <a:xfrm>
            <a:off x="6836688" y="1409625"/>
            <a:ext cx="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6" name="Google Shape;336;g37f980391ae_0_85"/>
          <p:cNvSpPr/>
          <p:nvPr/>
        </p:nvSpPr>
        <p:spPr>
          <a:xfrm>
            <a:off x="5818650" y="2734800"/>
            <a:ext cx="2036100" cy="7401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각 조각을 바둑판 모양이 되도록 (x,y)좌표값을 지정</a:t>
            </a:r>
            <a:r>
              <a:rPr lang="ko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합니</a:t>
            </a: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다.</a:t>
            </a:r>
            <a:endParaRPr b="0" i="0" sz="12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37" name="Google Shape;337;g37f980391ae_0_85"/>
          <p:cNvCxnSpPr>
            <a:stCxn id="334" idx="2"/>
            <a:endCxn id="336" idx="0"/>
          </p:cNvCxnSpPr>
          <p:nvPr/>
        </p:nvCxnSpPr>
        <p:spPr>
          <a:xfrm>
            <a:off x="6836700" y="2475825"/>
            <a:ext cx="0" cy="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8" name="Google Shape;338;g37f980391ae_0_85"/>
          <p:cNvCxnSpPr>
            <a:stCxn id="336" idx="2"/>
            <a:endCxn id="339" idx="0"/>
          </p:cNvCxnSpPr>
          <p:nvPr/>
        </p:nvCxnSpPr>
        <p:spPr>
          <a:xfrm>
            <a:off x="6836700" y="3474900"/>
            <a:ext cx="0" cy="3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9" name="Google Shape;339;g37f980391ae_0_85"/>
          <p:cNvSpPr/>
          <p:nvPr/>
        </p:nvSpPr>
        <p:spPr>
          <a:xfrm>
            <a:off x="5818638" y="3800925"/>
            <a:ext cx="2036100" cy="7401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각 조각의 좌표, 크기에 맞는 이미지만 보이도록 배경</a:t>
            </a:r>
            <a:r>
              <a:rPr lang="ko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을</a:t>
            </a: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삽입</a:t>
            </a:r>
            <a:r>
              <a:rPr lang="ko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합니다.</a:t>
            </a:r>
            <a:endParaRPr b="0" i="0" sz="12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7f980391ae_0_169"/>
          <p:cNvSpPr/>
          <p:nvPr/>
        </p:nvSpPr>
        <p:spPr>
          <a:xfrm>
            <a:off x="128175" y="118150"/>
            <a:ext cx="8887500" cy="490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7f980391ae_0_169"/>
          <p:cNvSpPr txBox="1"/>
          <p:nvPr/>
        </p:nvSpPr>
        <p:spPr>
          <a:xfrm>
            <a:off x="120800" y="295350"/>
            <a:ext cx="1662300" cy="513000"/>
          </a:xfrm>
          <a:prstGeom prst="rect">
            <a:avLst/>
          </a:prstGeom>
          <a:solidFill>
            <a:srgbClr val="0073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애니메이션</a:t>
            </a:r>
            <a:r>
              <a:rPr b="1" i="0" lang="ko" sz="20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i="0" sz="20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6" name="Google Shape;346;g37f980391ae_0_169"/>
          <p:cNvSpPr txBox="1"/>
          <p:nvPr/>
        </p:nvSpPr>
        <p:spPr>
          <a:xfrm>
            <a:off x="1783100" y="295350"/>
            <a:ext cx="1263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실행</a:t>
            </a:r>
            <a:endParaRPr>
              <a:solidFill>
                <a:srgbClr val="0C5AD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47" name="Google Shape;347;g37f980391ae_0_169"/>
          <p:cNvCxnSpPr/>
          <p:nvPr/>
        </p:nvCxnSpPr>
        <p:spPr>
          <a:xfrm>
            <a:off x="951950" y="806263"/>
            <a:ext cx="2127300" cy="0"/>
          </a:xfrm>
          <a:prstGeom prst="straightConnector1">
            <a:avLst/>
          </a:prstGeom>
          <a:noFill/>
          <a:ln cap="flat" cmpd="sng" w="9525">
            <a:solidFill>
              <a:srgbClr val="0073F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8" name="Google Shape;348;g37f980391ae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500" y="1060375"/>
            <a:ext cx="4982624" cy="1587365"/>
          </a:xfrm>
          <a:prstGeom prst="rect">
            <a:avLst/>
          </a:prstGeom>
          <a:noFill/>
          <a:ln cap="flat" cmpd="sng" w="118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g37f980391ae_0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500" y="2870793"/>
            <a:ext cx="4982624" cy="1469956"/>
          </a:xfrm>
          <a:prstGeom prst="rect">
            <a:avLst/>
          </a:prstGeom>
          <a:noFill/>
          <a:ln cap="flat" cmpd="sng" w="118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g37f980391ae_0_169"/>
          <p:cNvSpPr/>
          <p:nvPr/>
        </p:nvSpPr>
        <p:spPr>
          <a:xfrm>
            <a:off x="2757350" y="2612550"/>
            <a:ext cx="288900" cy="353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7f980391ae_0_169"/>
          <p:cNvSpPr/>
          <p:nvPr/>
        </p:nvSpPr>
        <p:spPr>
          <a:xfrm>
            <a:off x="720900" y="1436475"/>
            <a:ext cx="145500" cy="1221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7f980391ae_0_169"/>
          <p:cNvSpPr/>
          <p:nvPr/>
        </p:nvSpPr>
        <p:spPr>
          <a:xfrm>
            <a:off x="720900" y="3173575"/>
            <a:ext cx="145500" cy="1221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7f980391ae_0_169"/>
          <p:cNvSpPr/>
          <p:nvPr/>
        </p:nvSpPr>
        <p:spPr>
          <a:xfrm>
            <a:off x="5825900" y="1060375"/>
            <a:ext cx="1877100" cy="7401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페이지 진입 시 함수</a:t>
            </a:r>
            <a:r>
              <a:rPr lang="ko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를 실행합니다.</a:t>
            </a:r>
            <a:endParaRPr b="0" i="0" sz="12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4" name="Google Shape;354;g37f980391ae_0_169"/>
          <p:cNvSpPr/>
          <p:nvPr/>
        </p:nvSpPr>
        <p:spPr>
          <a:xfrm>
            <a:off x="6683600" y="2201800"/>
            <a:ext cx="2127300" cy="7401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각 </a:t>
            </a:r>
            <a:r>
              <a:rPr lang="ko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조각을</a:t>
            </a: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생성, 저장 및</a:t>
            </a:r>
            <a:endParaRPr b="0" i="0" sz="12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화면에 전달</a:t>
            </a:r>
            <a:r>
              <a:rPr lang="ko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합니다.</a:t>
            </a:r>
            <a:endParaRPr b="0" i="0" sz="12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55" name="Google Shape;355;g37f980391ae_0_169"/>
          <p:cNvCxnSpPr>
            <a:stCxn id="353" idx="2"/>
            <a:endCxn id="354" idx="0"/>
          </p:cNvCxnSpPr>
          <p:nvPr/>
        </p:nvCxnSpPr>
        <p:spPr>
          <a:xfrm>
            <a:off x="6764450" y="1800475"/>
            <a:ext cx="982800" cy="4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g37f980391ae_0_169"/>
          <p:cNvSpPr/>
          <p:nvPr/>
        </p:nvSpPr>
        <p:spPr>
          <a:xfrm>
            <a:off x="2105075" y="1418975"/>
            <a:ext cx="145500" cy="1221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37f980391ae_0_169"/>
          <p:cNvSpPr/>
          <p:nvPr/>
        </p:nvSpPr>
        <p:spPr>
          <a:xfrm>
            <a:off x="2105075" y="3156075"/>
            <a:ext cx="145500" cy="1221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7f980391ae_0_169"/>
          <p:cNvSpPr/>
          <p:nvPr/>
        </p:nvSpPr>
        <p:spPr>
          <a:xfrm>
            <a:off x="3273400" y="1436475"/>
            <a:ext cx="145500" cy="1221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7f980391ae_0_169"/>
          <p:cNvSpPr/>
          <p:nvPr/>
        </p:nvSpPr>
        <p:spPr>
          <a:xfrm>
            <a:off x="3273400" y="3173575"/>
            <a:ext cx="145500" cy="1221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37f980391ae_0_169"/>
          <p:cNvSpPr/>
          <p:nvPr/>
        </p:nvSpPr>
        <p:spPr>
          <a:xfrm>
            <a:off x="4746725" y="1436475"/>
            <a:ext cx="145500" cy="1221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37f980391ae_0_169"/>
          <p:cNvSpPr/>
          <p:nvPr/>
        </p:nvSpPr>
        <p:spPr>
          <a:xfrm>
            <a:off x="4746725" y="3173575"/>
            <a:ext cx="145500" cy="1221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7f980391ae_0_169"/>
          <p:cNvSpPr/>
          <p:nvPr/>
        </p:nvSpPr>
        <p:spPr>
          <a:xfrm>
            <a:off x="5825908" y="3600650"/>
            <a:ext cx="2606100" cy="7401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각 조각</a:t>
            </a:r>
            <a:r>
              <a:rPr lang="ko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마다 정의한</a:t>
            </a: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12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애니메이션 실행</a:t>
            </a:r>
            <a:r>
              <a:rPr lang="ko" sz="12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합니다.</a:t>
            </a:r>
            <a:endParaRPr b="0" i="0" sz="12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63" name="Google Shape;363;g37f980391ae_0_169"/>
          <p:cNvCxnSpPr>
            <a:stCxn id="354" idx="2"/>
            <a:endCxn id="362" idx="0"/>
          </p:cNvCxnSpPr>
          <p:nvPr/>
        </p:nvCxnSpPr>
        <p:spPr>
          <a:xfrm flipH="1">
            <a:off x="7128950" y="2941900"/>
            <a:ext cx="618300" cy="6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f980391ae_0_221"/>
          <p:cNvSpPr/>
          <p:nvPr/>
        </p:nvSpPr>
        <p:spPr>
          <a:xfrm>
            <a:off x="303900" y="306775"/>
            <a:ext cx="8535900" cy="4530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37f980391ae_0_221"/>
          <p:cNvSpPr txBox="1"/>
          <p:nvPr/>
        </p:nvSpPr>
        <p:spPr>
          <a:xfrm>
            <a:off x="1775200" y="2571750"/>
            <a:ext cx="559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0077F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Product</a:t>
            </a:r>
            <a:endParaRPr b="0" i="0" sz="3000" u="none" cap="none" strike="noStrike">
              <a:solidFill>
                <a:srgbClr val="0077F8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370" name="Google Shape;370;g37f980391ae_0_221"/>
          <p:cNvSpPr txBox="1"/>
          <p:nvPr/>
        </p:nvSpPr>
        <p:spPr>
          <a:xfrm>
            <a:off x="940850" y="3176575"/>
            <a:ext cx="72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i="0" lang="ko" sz="2000" u="none" cap="none" strike="noStrike">
                <a:solidFill>
                  <a:srgbClr val="0073F1"/>
                </a:solidFill>
                <a:latin typeface="Noto Sans KR"/>
                <a:ea typeface="Noto Sans KR"/>
                <a:cs typeface="Noto Sans KR"/>
                <a:sym typeface="Noto Sans KR"/>
              </a:rPr>
              <a:t>경매 </a:t>
            </a: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 에디터</a:t>
            </a:r>
            <a:endParaRPr b="1" i="0" sz="2000" u="none" cap="none" strike="noStrike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71" name="Google Shape;371;g37f980391ae_0_221" title="postIcon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025" y="1108950"/>
            <a:ext cx="1801650" cy="16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g36f1fb0818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0" y="2590"/>
            <a:ext cx="9144002" cy="514092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6f1fb08181_0_0"/>
          <p:cNvSpPr txBox="1"/>
          <p:nvPr/>
        </p:nvSpPr>
        <p:spPr>
          <a:xfrm>
            <a:off x="1161050" y="980275"/>
            <a:ext cx="2771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500" u="none" cap="none" strike="noStrike">
                <a:solidFill>
                  <a:srgbClr val="0077F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  <a:endParaRPr b="0" i="0" sz="3500" u="none" cap="none" strike="noStrike">
              <a:solidFill>
                <a:srgbClr val="0077F8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63" name="Google Shape;63;g36f1fb0818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8175" y="1265688"/>
            <a:ext cx="4719250" cy="26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7f980391ae_0_228"/>
          <p:cNvSpPr/>
          <p:nvPr/>
        </p:nvSpPr>
        <p:spPr>
          <a:xfrm>
            <a:off x="128175" y="118150"/>
            <a:ext cx="8887500" cy="490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37f980391ae_0_228"/>
          <p:cNvSpPr txBox="1"/>
          <p:nvPr/>
        </p:nvSpPr>
        <p:spPr>
          <a:xfrm>
            <a:off x="120800" y="295350"/>
            <a:ext cx="1662300" cy="513000"/>
          </a:xfrm>
          <a:prstGeom prst="rect">
            <a:avLst/>
          </a:prstGeom>
          <a:solidFill>
            <a:srgbClr val="0073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경매</a:t>
            </a:r>
            <a:endParaRPr b="1" i="0" sz="20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8" name="Google Shape;378;g37f980391ae_0_228"/>
          <p:cNvSpPr txBox="1"/>
          <p:nvPr/>
        </p:nvSpPr>
        <p:spPr>
          <a:xfrm>
            <a:off x="1783100" y="295350"/>
            <a:ext cx="1263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Flow</a:t>
            </a:r>
            <a:endParaRPr>
              <a:solidFill>
                <a:srgbClr val="0C5AD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79" name="Google Shape;379;g37f980391ae_0_228"/>
          <p:cNvCxnSpPr/>
          <p:nvPr/>
        </p:nvCxnSpPr>
        <p:spPr>
          <a:xfrm>
            <a:off x="951950" y="806263"/>
            <a:ext cx="2127300" cy="0"/>
          </a:xfrm>
          <a:prstGeom prst="straightConnector1">
            <a:avLst/>
          </a:prstGeom>
          <a:noFill/>
          <a:ln cap="flat" cmpd="sng" w="9525">
            <a:solidFill>
              <a:srgbClr val="0073F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g37f980391ae_0_228"/>
          <p:cNvSpPr/>
          <p:nvPr/>
        </p:nvSpPr>
        <p:spPr>
          <a:xfrm>
            <a:off x="1970828" y="1076348"/>
            <a:ext cx="942000" cy="5193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85775" lIns="85775" spcFirstLastPara="1" rIns="85775" wrap="square" tIns="85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경매상세페이지</a:t>
            </a:r>
            <a:br>
              <a:rPr b="0" i="0" lang="ko" sz="93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93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(웹 소켓 연결)</a:t>
            </a:r>
            <a:endParaRPr b="0" i="0" sz="9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37f980391ae_0_228"/>
          <p:cNvSpPr/>
          <p:nvPr/>
        </p:nvSpPr>
        <p:spPr>
          <a:xfrm>
            <a:off x="3405851" y="2059809"/>
            <a:ext cx="942000" cy="5193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85775" lIns="85775" spcFirstLastPara="1" rIns="85775" wrap="square" tIns="85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입찰 방법</a:t>
            </a:r>
            <a:endParaRPr b="0" i="0" sz="9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37f980391ae_0_228"/>
          <p:cNvSpPr/>
          <p:nvPr/>
        </p:nvSpPr>
        <p:spPr>
          <a:xfrm>
            <a:off x="3200658" y="963900"/>
            <a:ext cx="1352400" cy="7443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경매가 종료되었나?</a:t>
            </a:r>
            <a:endParaRPr b="0" i="0" sz="938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83" name="Google Shape;383;g37f980391ae_0_228"/>
          <p:cNvCxnSpPr>
            <a:stCxn id="380" idx="3"/>
            <a:endCxn id="382" idx="1"/>
          </p:cNvCxnSpPr>
          <p:nvPr/>
        </p:nvCxnSpPr>
        <p:spPr>
          <a:xfrm>
            <a:off x="2912828" y="1335998"/>
            <a:ext cx="287700" cy="0"/>
          </a:xfrm>
          <a:prstGeom prst="straightConnector1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4" name="Google Shape;384;g37f980391ae_0_228"/>
          <p:cNvSpPr/>
          <p:nvPr/>
        </p:nvSpPr>
        <p:spPr>
          <a:xfrm>
            <a:off x="4876492" y="963900"/>
            <a:ext cx="1137000" cy="7443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경매에 참여했나?</a:t>
            </a:r>
            <a:endParaRPr b="0" i="0" sz="938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85" name="Google Shape;385;g37f980391ae_0_228"/>
          <p:cNvCxnSpPr>
            <a:stCxn id="382" idx="3"/>
            <a:endCxn id="384" idx="1"/>
          </p:cNvCxnSpPr>
          <p:nvPr/>
        </p:nvCxnSpPr>
        <p:spPr>
          <a:xfrm>
            <a:off x="4553058" y="1336050"/>
            <a:ext cx="323400" cy="0"/>
          </a:xfrm>
          <a:prstGeom prst="straightConnector1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6" name="Google Shape;386;g37f980391ae_0_228"/>
          <p:cNvSpPr/>
          <p:nvPr/>
        </p:nvSpPr>
        <p:spPr>
          <a:xfrm>
            <a:off x="4500915" y="1140523"/>
            <a:ext cx="427800" cy="1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예</a:t>
            </a:r>
            <a:endParaRPr b="0" i="0" sz="938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87" name="Google Shape;387;g37f980391ae_0_228"/>
          <p:cNvCxnSpPr>
            <a:stCxn id="382" idx="2"/>
            <a:endCxn id="381" idx="0"/>
          </p:cNvCxnSpPr>
          <p:nvPr/>
        </p:nvCxnSpPr>
        <p:spPr>
          <a:xfrm>
            <a:off x="3876858" y="1708200"/>
            <a:ext cx="0" cy="351600"/>
          </a:xfrm>
          <a:prstGeom prst="straightConnector1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8" name="Google Shape;388;g37f980391ae_0_228"/>
          <p:cNvSpPr/>
          <p:nvPr/>
        </p:nvSpPr>
        <p:spPr>
          <a:xfrm>
            <a:off x="3605320" y="1783217"/>
            <a:ext cx="543300" cy="1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아니오</a:t>
            </a:r>
            <a:endParaRPr b="0" i="0" sz="938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89" name="Google Shape;389;g37f980391ae_0_228"/>
          <p:cNvCxnSpPr>
            <a:stCxn id="390" idx="2"/>
            <a:endCxn id="391" idx="0"/>
          </p:cNvCxnSpPr>
          <p:nvPr/>
        </p:nvCxnSpPr>
        <p:spPr>
          <a:xfrm>
            <a:off x="2645343" y="2574313"/>
            <a:ext cx="0" cy="306300"/>
          </a:xfrm>
          <a:prstGeom prst="straightConnector1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2" name="Google Shape;392;g37f980391ae_0_228"/>
          <p:cNvCxnSpPr>
            <a:stCxn id="381" idx="1"/>
            <a:endCxn id="390" idx="3"/>
          </p:cNvCxnSpPr>
          <p:nvPr/>
        </p:nvCxnSpPr>
        <p:spPr>
          <a:xfrm rot="10800000">
            <a:off x="3116351" y="2314659"/>
            <a:ext cx="289500" cy="4800"/>
          </a:xfrm>
          <a:prstGeom prst="straightConnector1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0" name="Google Shape;390;g37f980391ae_0_228"/>
          <p:cNvSpPr/>
          <p:nvPr/>
        </p:nvSpPr>
        <p:spPr>
          <a:xfrm>
            <a:off x="2174343" y="2055013"/>
            <a:ext cx="942000" cy="5193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85775" lIns="85775" spcFirstLastPara="1" rIns="85775" wrap="square" tIns="85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입찰</a:t>
            </a:r>
            <a:br>
              <a:rPr b="0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(입찰 Modal)</a:t>
            </a:r>
            <a:endParaRPr b="0" i="0" sz="938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93" name="Google Shape;393;g37f980391ae_0_228"/>
          <p:cNvCxnSpPr>
            <a:stCxn id="384" idx="3"/>
            <a:endCxn id="394" idx="1"/>
          </p:cNvCxnSpPr>
          <p:nvPr/>
        </p:nvCxnSpPr>
        <p:spPr>
          <a:xfrm>
            <a:off x="6013492" y="1336050"/>
            <a:ext cx="797700" cy="7800"/>
          </a:xfrm>
          <a:prstGeom prst="straightConnector1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4" name="Google Shape;394;g37f980391ae_0_228"/>
          <p:cNvSpPr/>
          <p:nvPr/>
        </p:nvSpPr>
        <p:spPr>
          <a:xfrm>
            <a:off x="6811092" y="1084323"/>
            <a:ext cx="891900" cy="5193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85775" lIns="85775" spcFirstLastPara="1" rIns="85775" wrap="square" tIns="85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1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경매 종료 출력</a:t>
            </a:r>
            <a:endParaRPr b="1" i="0" sz="938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5" name="Google Shape;395;g37f980391ae_0_228"/>
          <p:cNvSpPr/>
          <p:nvPr/>
        </p:nvSpPr>
        <p:spPr>
          <a:xfrm>
            <a:off x="6811092" y="1749674"/>
            <a:ext cx="891900" cy="5193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85775" lIns="85775" spcFirstLastPara="1" rIns="85775" wrap="square" tIns="85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1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구매완료</a:t>
            </a:r>
            <a:endParaRPr b="1" i="0" sz="938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1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Content출력</a:t>
            </a:r>
            <a:endParaRPr b="1" i="0" sz="938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6" name="Google Shape;396;g37f980391ae_0_228"/>
          <p:cNvSpPr/>
          <p:nvPr/>
        </p:nvSpPr>
        <p:spPr>
          <a:xfrm>
            <a:off x="6811092" y="2415026"/>
            <a:ext cx="891900" cy="5193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85775" lIns="85775" spcFirstLastPara="1" rIns="85775" wrap="square" tIns="85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1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결제 버튼</a:t>
            </a:r>
            <a:endParaRPr b="1" i="0" sz="938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1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출력</a:t>
            </a:r>
            <a:endParaRPr b="1" i="0" sz="938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97" name="Google Shape;397;g37f980391ae_0_228"/>
          <p:cNvCxnSpPr>
            <a:stCxn id="384" idx="2"/>
            <a:endCxn id="395" idx="1"/>
          </p:cNvCxnSpPr>
          <p:nvPr/>
        </p:nvCxnSpPr>
        <p:spPr>
          <a:xfrm flipH="1" rot="-5400000">
            <a:off x="5977492" y="1175700"/>
            <a:ext cx="301200" cy="1366200"/>
          </a:xfrm>
          <a:prstGeom prst="bentConnector2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g37f980391ae_0_228"/>
          <p:cNvCxnSpPr>
            <a:stCxn id="384" idx="2"/>
            <a:endCxn id="396" idx="1"/>
          </p:cNvCxnSpPr>
          <p:nvPr/>
        </p:nvCxnSpPr>
        <p:spPr>
          <a:xfrm flipH="1" rot="-5400000">
            <a:off x="5644792" y="1508400"/>
            <a:ext cx="966600" cy="1366200"/>
          </a:xfrm>
          <a:prstGeom prst="bentConnector2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g37f980391ae_0_228"/>
          <p:cNvSpPr/>
          <p:nvPr/>
        </p:nvSpPr>
        <p:spPr>
          <a:xfrm>
            <a:off x="6154150" y="1217600"/>
            <a:ext cx="427800" cy="1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아니오</a:t>
            </a:r>
            <a:endParaRPr b="0" i="0" sz="938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0" name="Google Shape;400;g37f980391ae_0_228"/>
          <p:cNvSpPr/>
          <p:nvPr/>
        </p:nvSpPr>
        <p:spPr>
          <a:xfrm>
            <a:off x="5231146" y="1783217"/>
            <a:ext cx="427800" cy="1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예</a:t>
            </a:r>
            <a:endParaRPr b="0" i="0" sz="938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1" name="Google Shape;401;g37f980391ae_0_228"/>
          <p:cNvSpPr/>
          <p:nvPr/>
        </p:nvSpPr>
        <p:spPr>
          <a:xfrm>
            <a:off x="5890399" y="1929535"/>
            <a:ext cx="475500" cy="1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즉시입찰</a:t>
            </a:r>
            <a:endParaRPr b="0" i="0" sz="938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2" name="Google Shape;402;g37f980391ae_0_228"/>
          <p:cNvSpPr/>
          <p:nvPr/>
        </p:nvSpPr>
        <p:spPr>
          <a:xfrm>
            <a:off x="5785082" y="2594886"/>
            <a:ext cx="685800" cy="1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최고가입찰자</a:t>
            </a:r>
            <a:endParaRPr b="0" i="0" sz="938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1" name="Google Shape;391;g37f980391ae_0_228"/>
          <p:cNvSpPr/>
          <p:nvPr/>
        </p:nvSpPr>
        <p:spPr>
          <a:xfrm>
            <a:off x="1969150" y="2880533"/>
            <a:ext cx="1352400" cy="7443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입력한 값에</a:t>
            </a:r>
            <a:endParaRPr b="0" i="0" sz="938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따른 분개</a:t>
            </a:r>
            <a:endParaRPr b="0" i="0" sz="938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3" name="Google Shape;403;g37f980391ae_0_228"/>
          <p:cNvSpPr/>
          <p:nvPr/>
        </p:nvSpPr>
        <p:spPr>
          <a:xfrm>
            <a:off x="2174343" y="4128460"/>
            <a:ext cx="942000" cy="5193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85775" lIns="85775" spcFirstLastPara="1" rIns="85775" wrap="square" tIns="85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잘못된 범위 입니다. 출력</a:t>
            </a:r>
            <a:endParaRPr b="0" i="0" sz="9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g37f980391ae_0_228"/>
          <p:cNvCxnSpPr>
            <a:stCxn id="391" idx="2"/>
            <a:endCxn id="403" idx="0"/>
          </p:cNvCxnSpPr>
          <p:nvPr/>
        </p:nvCxnSpPr>
        <p:spPr>
          <a:xfrm>
            <a:off x="2645350" y="3624833"/>
            <a:ext cx="0" cy="503700"/>
          </a:xfrm>
          <a:prstGeom prst="straightConnector1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g37f980391ae_0_228"/>
          <p:cNvSpPr/>
          <p:nvPr/>
        </p:nvSpPr>
        <p:spPr>
          <a:xfrm>
            <a:off x="2076813" y="3687629"/>
            <a:ext cx="1137000" cy="30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입찰가 &lt; 입력값</a:t>
            </a:r>
            <a:endParaRPr b="0" i="0" sz="938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즉시입찰가 &gt; 입력값</a:t>
            </a:r>
            <a:endParaRPr b="0" i="0" sz="938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06" name="Google Shape;406;g37f980391ae_0_228"/>
          <p:cNvCxnSpPr>
            <a:stCxn id="391" idx="3"/>
            <a:endCxn id="407" idx="0"/>
          </p:cNvCxnSpPr>
          <p:nvPr/>
        </p:nvCxnSpPr>
        <p:spPr>
          <a:xfrm>
            <a:off x="3321550" y="3252683"/>
            <a:ext cx="1560900" cy="397800"/>
          </a:xfrm>
          <a:prstGeom prst="bentConnector2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7" name="Google Shape;407;g37f980391ae_0_228"/>
          <p:cNvSpPr/>
          <p:nvPr/>
        </p:nvSpPr>
        <p:spPr>
          <a:xfrm>
            <a:off x="4411337" y="3650404"/>
            <a:ext cx="942000" cy="5193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85775" lIns="85775" spcFirstLastPara="1" rIns="85775" wrap="square" tIns="85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입찰 성공</a:t>
            </a:r>
            <a:endParaRPr b="0" i="0" sz="9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입찰가 반영</a:t>
            </a:r>
            <a:endParaRPr b="0" i="0" sz="9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g37f980391ae_0_228"/>
          <p:cNvCxnSpPr>
            <a:stCxn id="391" idx="3"/>
            <a:endCxn id="409" idx="0"/>
          </p:cNvCxnSpPr>
          <p:nvPr/>
        </p:nvCxnSpPr>
        <p:spPr>
          <a:xfrm>
            <a:off x="3321550" y="3252683"/>
            <a:ext cx="413400" cy="875700"/>
          </a:xfrm>
          <a:prstGeom prst="bentConnector2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9" name="Google Shape;409;g37f980391ae_0_228"/>
          <p:cNvSpPr/>
          <p:nvPr/>
        </p:nvSpPr>
        <p:spPr>
          <a:xfrm>
            <a:off x="3264012" y="4128460"/>
            <a:ext cx="942000" cy="5193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85775" lIns="85775" spcFirstLastPara="1" rIns="85775" wrap="square" tIns="85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입찰 완료</a:t>
            </a:r>
            <a:endParaRPr b="0" i="0" sz="9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경매 종료</a:t>
            </a:r>
            <a:endParaRPr b="0" i="0" sz="9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37f980391ae_0_228"/>
          <p:cNvSpPr/>
          <p:nvPr/>
        </p:nvSpPr>
        <p:spPr>
          <a:xfrm>
            <a:off x="3876893" y="3172841"/>
            <a:ext cx="475500" cy="1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정상범위</a:t>
            </a:r>
            <a:endParaRPr b="0" i="0" sz="938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1" name="Google Shape;411;g37f980391ae_0_228"/>
          <p:cNvSpPr/>
          <p:nvPr/>
        </p:nvSpPr>
        <p:spPr>
          <a:xfrm>
            <a:off x="3243981" y="3796805"/>
            <a:ext cx="1070100" cy="1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즉시 입찰가 = 입력값</a:t>
            </a:r>
            <a:endParaRPr b="0" i="0" sz="938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12" name="Google Shape;412;g37f980391ae_0_228"/>
          <p:cNvCxnSpPr>
            <a:endCxn id="396" idx="2"/>
          </p:cNvCxnSpPr>
          <p:nvPr/>
        </p:nvCxnSpPr>
        <p:spPr>
          <a:xfrm flipH="1" rot="10800000">
            <a:off x="4206042" y="2934326"/>
            <a:ext cx="3051000" cy="1453800"/>
          </a:xfrm>
          <a:prstGeom prst="bentConnector2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" name="Google Shape;413;g37f980391ae_0_228"/>
          <p:cNvSpPr/>
          <p:nvPr/>
        </p:nvSpPr>
        <p:spPr>
          <a:xfrm>
            <a:off x="6029657" y="3650404"/>
            <a:ext cx="942000" cy="519300"/>
          </a:xfrm>
          <a:prstGeom prst="rect">
            <a:avLst/>
          </a:prstGeom>
          <a:solidFill>
            <a:srgbClr val="0077F8"/>
          </a:solidFill>
          <a:ln>
            <a:noFill/>
          </a:ln>
        </p:spPr>
        <p:txBody>
          <a:bodyPr anchorCtr="0" anchor="ctr" bIns="85775" lIns="85775" spcFirstLastPara="1" rIns="85775" wrap="square" tIns="85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결제 페이지</a:t>
            </a:r>
            <a:endParaRPr b="0" i="0" sz="93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" name="Google Shape;414;g37f980391ae_0_228"/>
          <p:cNvCxnSpPr>
            <a:stCxn id="381" idx="3"/>
            <a:endCxn id="413" idx="1"/>
          </p:cNvCxnSpPr>
          <p:nvPr/>
        </p:nvCxnSpPr>
        <p:spPr>
          <a:xfrm>
            <a:off x="4347851" y="2319459"/>
            <a:ext cx="1681800" cy="1590600"/>
          </a:xfrm>
          <a:prstGeom prst="curvedConnector3">
            <a:avLst>
              <a:gd fmla="val 49998" name="adj1"/>
            </a:avLst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5" name="Google Shape;415;g37f980391ae_0_228"/>
          <p:cNvSpPr/>
          <p:nvPr/>
        </p:nvSpPr>
        <p:spPr>
          <a:xfrm>
            <a:off x="4658797" y="2584144"/>
            <a:ext cx="475500" cy="1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8"/>
              <a:buFont typeface="Arial"/>
              <a:buNone/>
            </a:pPr>
            <a:r>
              <a:rPr b="0" i="0" lang="ko" sz="938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즉시입찰</a:t>
            </a:r>
            <a:endParaRPr b="0" i="0" sz="938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16" name="Google Shape;416;g37f980391ae_0_228"/>
          <p:cNvCxnSpPr>
            <a:endCxn id="413" idx="0"/>
          </p:cNvCxnSpPr>
          <p:nvPr/>
        </p:nvCxnSpPr>
        <p:spPr>
          <a:xfrm flipH="1">
            <a:off x="6500657" y="2939404"/>
            <a:ext cx="312000" cy="711000"/>
          </a:xfrm>
          <a:prstGeom prst="straightConnector1">
            <a:avLst/>
          </a:prstGeom>
          <a:noFill/>
          <a:ln cap="flat" cmpd="sng" w="89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f980391ae_0_351"/>
          <p:cNvSpPr/>
          <p:nvPr/>
        </p:nvSpPr>
        <p:spPr>
          <a:xfrm>
            <a:off x="128175" y="118150"/>
            <a:ext cx="8887500" cy="490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37f980391ae_0_351"/>
          <p:cNvSpPr txBox="1"/>
          <p:nvPr/>
        </p:nvSpPr>
        <p:spPr>
          <a:xfrm>
            <a:off x="120800" y="295350"/>
            <a:ext cx="1662300" cy="513000"/>
          </a:xfrm>
          <a:prstGeom prst="rect">
            <a:avLst/>
          </a:prstGeom>
          <a:solidFill>
            <a:srgbClr val="0073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경매</a:t>
            </a:r>
            <a:r>
              <a:rPr b="1" i="0" lang="ko" sz="20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i="0" sz="20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3" name="Google Shape;423;g37f980391ae_0_351"/>
          <p:cNvSpPr txBox="1"/>
          <p:nvPr/>
        </p:nvSpPr>
        <p:spPr>
          <a:xfrm>
            <a:off x="1783100" y="295350"/>
            <a:ext cx="1263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입찰</a:t>
            </a:r>
            <a:endParaRPr>
              <a:solidFill>
                <a:srgbClr val="0C5AD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24" name="Google Shape;424;g37f980391ae_0_351"/>
          <p:cNvCxnSpPr/>
          <p:nvPr/>
        </p:nvCxnSpPr>
        <p:spPr>
          <a:xfrm>
            <a:off x="951950" y="806263"/>
            <a:ext cx="2127300" cy="0"/>
          </a:xfrm>
          <a:prstGeom prst="straightConnector1">
            <a:avLst/>
          </a:prstGeom>
          <a:noFill/>
          <a:ln cap="flat" cmpd="sng" w="9525">
            <a:solidFill>
              <a:srgbClr val="0073F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5" name="Google Shape;425;g37f980391ae_0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874" y="1016650"/>
            <a:ext cx="3633225" cy="16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37f980391ae_0_3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4001" y="2878852"/>
            <a:ext cx="2608225" cy="1807975"/>
          </a:xfrm>
          <a:prstGeom prst="rect">
            <a:avLst/>
          </a:prstGeom>
          <a:noFill/>
          <a:ln cap="flat" cmpd="sng" w="6750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  <a:effectLst>
            <a:outerShdw blurRad="40443" rotWithShape="0" algn="bl" dir="5400000" dist="13481">
              <a:srgbClr val="000000">
                <a:alpha val="49410"/>
              </a:srgbClr>
            </a:outerShdw>
          </a:effectLst>
        </p:spPr>
      </p:pic>
      <p:sp>
        <p:nvSpPr>
          <p:cNvPr id="427" name="Google Shape;427;g37f980391ae_0_351"/>
          <p:cNvSpPr/>
          <p:nvPr/>
        </p:nvSpPr>
        <p:spPr>
          <a:xfrm>
            <a:off x="566125" y="1571400"/>
            <a:ext cx="575700" cy="383400"/>
          </a:xfrm>
          <a:prstGeom prst="rect">
            <a:avLst/>
          </a:prstGeom>
          <a:noFill/>
          <a:ln cap="flat" cmpd="sng" w="76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300" lIns="73300" spcFirstLastPara="1" rIns="73300" wrap="square" tIns="73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2"/>
              <a:buFont typeface="Arial"/>
              <a:buNone/>
            </a:pPr>
            <a:r>
              <a:t/>
            </a:r>
            <a:endParaRPr b="0" i="0" sz="11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37f980391ae_0_351"/>
          <p:cNvSpPr txBox="1"/>
          <p:nvPr/>
        </p:nvSpPr>
        <p:spPr>
          <a:xfrm>
            <a:off x="868172" y="1954791"/>
            <a:ext cx="575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3300" lIns="73300" spcFirstLastPara="1" rIns="73300" wrap="square" tIns="733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5"/>
              <a:buFont typeface="Arial"/>
              <a:buNone/>
            </a:pPr>
            <a:r>
              <a:rPr b="0" i="0" lang="ko" sz="240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👆</a:t>
            </a:r>
            <a:endParaRPr b="0" i="0" sz="2405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37f980391ae_0_351"/>
          <p:cNvSpPr/>
          <p:nvPr/>
        </p:nvSpPr>
        <p:spPr>
          <a:xfrm>
            <a:off x="2706427" y="1746871"/>
            <a:ext cx="1044000" cy="456900"/>
          </a:xfrm>
          <a:prstGeom prst="rect">
            <a:avLst/>
          </a:prstGeom>
          <a:noFill/>
          <a:ln cap="flat" cmpd="sng" w="76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300" lIns="73300" spcFirstLastPara="1" rIns="73300" wrap="square" tIns="73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2"/>
              <a:buFont typeface="Arial"/>
              <a:buNone/>
            </a:pPr>
            <a:r>
              <a:t/>
            </a:r>
            <a:endParaRPr b="0" i="0" sz="11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0" name="Google Shape;430;g37f980391ae_0_351"/>
          <p:cNvCxnSpPr>
            <a:stCxn id="427" idx="3"/>
            <a:endCxn id="429" idx="1"/>
          </p:cNvCxnSpPr>
          <p:nvPr/>
        </p:nvCxnSpPr>
        <p:spPr>
          <a:xfrm>
            <a:off x="1141825" y="1763100"/>
            <a:ext cx="1564500" cy="212100"/>
          </a:xfrm>
          <a:prstGeom prst="straightConnector1">
            <a:avLst/>
          </a:prstGeom>
          <a:noFill/>
          <a:ln cap="flat" cmpd="sng" w="76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1" name="Google Shape;431;g37f980391ae_0_351"/>
          <p:cNvCxnSpPr>
            <a:stCxn id="429" idx="2"/>
            <a:endCxn id="426" idx="0"/>
          </p:cNvCxnSpPr>
          <p:nvPr/>
        </p:nvCxnSpPr>
        <p:spPr>
          <a:xfrm flipH="1">
            <a:off x="2628127" y="2203771"/>
            <a:ext cx="600300" cy="675000"/>
          </a:xfrm>
          <a:prstGeom prst="straightConnector1">
            <a:avLst/>
          </a:prstGeom>
          <a:noFill/>
          <a:ln cap="flat" cmpd="sng" w="67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2" name="Google Shape;432;g37f980391ae_0_351"/>
          <p:cNvSpPr txBox="1"/>
          <p:nvPr/>
        </p:nvSpPr>
        <p:spPr>
          <a:xfrm>
            <a:off x="4337850" y="1312175"/>
            <a:ext cx="4284600" cy="1477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[경매페이지 진입]</a:t>
            </a:r>
            <a:endParaRPr b="1"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경매 페이지에 진입 시 하나의 채팅방에 참여하여 연결하게 됩니다.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[입찰]</a:t>
            </a:r>
            <a:endParaRPr b="1"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정상 범위내에 금액을 입력 시 해당 금액을 해당 페이지에 있는 모두 유저에게 실시간으로 반영합니다.</a:t>
            </a:r>
            <a:endParaRPr b="0" i="0" sz="1200" u="none" cap="none" strike="noStrike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3" name="Google Shape;433;g37f980391ae_0_351"/>
          <p:cNvSpPr txBox="1"/>
          <p:nvPr/>
        </p:nvSpPr>
        <p:spPr>
          <a:xfrm>
            <a:off x="4337850" y="2928625"/>
            <a:ext cx="4284600" cy="646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000" u="none" cap="none" strike="noStrike">
                <a:solidFill>
                  <a:srgbClr val="0077F8"/>
                </a:solidFill>
                <a:latin typeface="Noto Sans KR"/>
                <a:ea typeface="Noto Sans KR"/>
                <a:cs typeface="Noto Sans KR"/>
                <a:sym typeface="Noto Sans KR"/>
              </a:rPr>
              <a:t>(이미지 기준)</a:t>
            </a:r>
            <a:endParaRPr b="0" i="0" sz="1000" u="none" cap="none" strike="noStrike">
              <a:solidFill>
                <a:srgbClr val="0077F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000" u="none" cap="none" strike="noStrike">
                <a:solidFill>
                  <a:srgbClr val="0077F8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최고가 84,863 &lt; 입력값 &lt; 즉시 입찰가 85,863</a:t>
            </a:r>
            <a:endParaRPr b="0" i="0" sz="1000" u="none" cap="none" strike="noStrike">
              <a:solidFill>
                <a:srgbClr val="0077F8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000" u="none" cap="none" strike="noStrike">
                <a:solidFill>
                  <a:srgbClr val="0077F8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범위에 값을 입력할 시 정상적으로 입찰이 됩니다. </a:t>
            </a:r>
            <a:endParaRPr b="0" i="0" sz="1000" u="none" cap="none" strike="noStrike">
              <a:solidFill>
                <a:srgbClr val="0077F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f980391ae_0_384"/>
          <p:cNvSpPr/>
          <p:nvPr/>
        </p:nvSpPr>
        <p:spPr>
          <a:xfrm>
            <a:off x="128175" y="118150"/>
            <a:ext cx="8887500" cy="490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37f980391ae_0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883" y="1002776"/>
            <a:ext cx="2408611" cy="1859900"/>
          </a:xfrm>
          <a:prstGeom prst="rect">
            <a:avLst/>
          </a:prstGeom>
          <a:noFill/>
          <a:ln cap="flat" cmpd="sng" w="6650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  <a:effectLst>
            <a:outerShdw blurRad="39901" rotWithShape="0" algn="bl" dir="5400000" dist="13300">
              <a:srgbClr val="000000">
                <a:alpha val="49410"/>
              </a:srgbClr>
            </a:outerShdw>
          </a:effectLst>
        </p:spPr>
      </p:pic>
      <p:sp>
        <p:nvSpPr>
          <p:cNvPr id="440" name="Google Shape;440;g37f980391ae_0_384"/>
          <p:cNvSpPr txBox="1"/>
          <p:nvPr/>
        </p:nvSpPr>
        <p:spPr>
          <a:xfrm>
            <a:off x="120800" y="295350"/>
            <a:ext cx="1662300" cy="513000"/>
          </a:xfrm>
          <a:prstGeom prst="rect">
            <a:avLst/>
          </a:prstGeom>
          <a:solidFill>
            <a:srgbClr val="0073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경매</a:t>
            </a:r>
            <a:r>
              <a:rPr b="1" i="0" lang="ko" sz="20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i="0" sz="20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1" name="Google Shape;441;g37f980391ae_0_384"/>
          <p:cNvSpPr txBox="1"/>
          <p:nvPr/>
        </p:nvSpPr>
        <p:spPr>
          <a:xfrm>
            <a:off x="1783100" y="295350"/>
            <a:ext cx="1263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즉시 입찰</a:t>
            </a:r>
            <a:endParaRPr>
              <a:solidFill>
                <a:srgbClr val="0C5AD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42" name="Google Shape;442;g37f980391ae_0_384"/>
          <p:cNvCxnSpPr/>
          <p:nvPr/>
        </p:nvCxnSpPr>
        <p:spPr>
          <a:xfrm>
            <a:off x="951950" y="806263"/>
            <a:ext cx="2127300" cy="0"/>
          </a:xfrm>
          <a:prstGeom prst="straightConnector1">
            <a:avLst/>
          </a:prstGeom>
          <a:noFill/>
          <a:ln cap="flat" cmpd="sng" w="9525">
            <a:solidFill>
              <a:srgbClr val="0073F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g37f980391ae_0_384"/>
          <p:cNvSpPr txBox="1"/>
          <p:nvPr/>
        </p:nvSpPr>
        <p:spPr>
          <a:xfrm>
            <a:off x="5124050" y="1925350"/>
            <a:ext cx="3429900" cy="1293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즉시 입찰</a:t>
            </a: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1"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사전의 등록한 즉시 입찰가를 바로 결제하게 됩니다.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[결제 완료]</a:t>
            </a:r>
            <a:endParaRPr b="1"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결제가 완료되면 바로 해당 경매를 종료하고 입찰에 참가한 사람들에게 경매 종료 알림을 전송합니다.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4" name="Google Shape;444;g37f980391ae_0_384"/>
          <p:cNvSpPr/>
          <p:nvPr/>
        </p:nvSpPr>
        <p:spPr>
          <a:xfrm>
            <a:off x="4149382" y="2422605"/>
            <a:ext cx="649200" cy="345600"/>
          </a:xfrm>
          <a:prstGeom prst="rect">
            <a:avLst/>
          </a:prstGeom>
          <a:noFill/>
          <a:ln cap="flat" cmpd="sng" w="133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825" lIns="63825" spcFirstLastPara="1" rIns="63825" wrap="square" tIns="63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7"/>
              <a:buFont typeface="Arial"/>
              <a:buNone/>
            </a:pPr>
            <a:r>
              <a:t/>
            </a:r>
            <a:endParaRPr b="0" i="0" sz="97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g37f980391ae_0_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176" y="1152299"/>
            <a:ext cx="2581576" cy="2024324"/>
          </a:xfrm>
          <a:prstGeom prst="rect">
            <a:avLst/>
          </a:prstGeom>
          <a:noFill/>
          <a:ln cap="flat" cmpd="sng" w="6650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  <a:effectLst>
            <a:outerShdw blurRad="39901" rotWithShape="0" algn="bl" dir="5400000" dist="13300">
              <a:srgbClr val="000000">
                <a:alpha val="49410"/>
              </a:srgbClr>
            </a:outerShdw>
          </a:effectLst>
        </p:spPr>
      </p:pic>
      <p:cxnSp>
        <p:nvCxnSpPr>
          <p:cNvPr id="446" name="Google Shape;446;g37f980391ae_0_384"/>
          <p:cNvCxnSpPr>
            <a:stCxn id="444" idx="1"/>
            <a:endCxn id="447" idx="3"/>
          </p:cNvCxnSpPr>
          <p:nvPr/>
        </p:nvCxnSpPr>
        <p:spPr>
          <a:xfrm rot="10800000">
            <a:off x="2964982" y="2254005"/>
            <a:ext cx="1184400" cy="341400"/>
          </a:xfrm>
          <a:prstGeom prst="straightConnector1">
            <a:avLst/>
          </a:prstGeom>
          <a:noFill/>
          <a:ln cap="flat" cmpd="sng" w="66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g37f980391ae_0_384"/>
          <p:cNvSpPr txBox="1"/>
          <p:nvPr/>
        </p:nvSpPr>
        <p:spPr>
          <a:xfrm>
            <a:off x="4461388" y="2505545"/>
            <a:ext cx="5682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2350" lIns="72350" spcFirstLastPara="1" rIns="72350" wrap="square" tIns="72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3"/>
              <a:buFont typeface="Arial"/>
              <a:buNone/>
            </a:pPr>
            <a:r>
              <a:rPr b="0" i="0" lang="ko" sz="237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👆</a:t>
            </a:r>
            <a:endParaRPr b="0" i="0" sz="2373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37f980391ae_0_384"/>
          <p:cNvSpPr/>
          <p:nvPr/>
        </p:nvSpPr>
        <p:spPr>
          <a:xfrm>
            <a:off x="2619305" y="2204428"/>
            <a:ext cx="345600" cy="99300"/>
          </a:xfrm>
          <a:prstGeom prst="rect">
            <a:avLst/>
          </a:prstGeom>
          <a:noFill/>
          <a:ln cap="flat" cmpd="sng" w="66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825" lIns="63825" spcFirstLastPara="1" rIns="63825" wrap="square" tIns="63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7"/>
              <a:buFont typeface="Arial"/>
              <a:buNone/>
            </a:pPr>
            <a:r>
              <a:t/>
            </a:r>
            <a:endParaRPr b="0" i="0" sz="97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37f980391ae_0_384"/>
          <p:cNvPicPr preferRelativeResize="0"/>
          <p:nvPr/>
        </p:nvPicPr>
        <p:blipFill rotWithShape="1">
          <a:blip r:embed="rId5">
            <a:alphaModFix/>
          </a:blip>
          <a:srcRect b="58483" l="15497" r="0" t="0"/>
          <a:stretch/>
        </p:blipFill>
        <p:spPr>
          <a:xfrm>
            <a:off x="1107275" y="3176648"/>
            <a:ext cx="3507901" cy="127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37f980391ae_0_384"/>
          <p:cNvSpPr/>
          <p:nvPr/>
        </p:nvSpPr>
        <p:spPr>
          <a:xfrm>
            <a:off x="3511136" y="3543510"/>
            <a:ext cx="1023000" cy="544500"/>
          </a:xfrm>
          <a:prstGeom prst="rect">
            <a:avLst/>
          </a:prstGeom>
          <a:noFill/>
          <a:ln cap="flat" cmpd="sng" w="209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525" lIns="100525" spcFirstLastPara="1" rIns="100525" wrap="square" tIns="100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0"/>
              <a:buFont typeface="Arial"/>
              <a:buNone/>
            </a:pPr>
            <a:r>
              <a:t/>
            </a:r>
            <a:endParaRPr b="0" i="0" sz="153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g37f980391ae_0_384"/>
          <p:cNvCxnSpPr>
            <a:stCxn id="447" idx="2"/>
            <a:endCxn id="450" idx="0"/>
          </p:cNvCxnSpPr>
          <p:nvPr/>
        </p:nvCxnSpPr>
        <p:spPr>
          <a:xfrm>
            <a:off x="2792105" y="2303728"/>
            <a:ext cx="1230600" cy="1239900"/>
          </a:xfrm>
          <a:prstGeom prst="straightConnector1">
            <a:avLst/>
          </a:prstGeom>
          <a:noFill/>
          <a:ln cap="flat" cmpd="sng" w="66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7f980391ae_0_411"/>
          <p:cNvSpPr/>
          <p:nvPr/>
        </p:nvSpPr>
        <p:spPr>
          <a:xfrm>
            <a:off x="128175" y="118150"/>
            <a:ext cx="8887500" cy="490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37f980391ae_0_411"/>
          <p:cNvSpPr txBox="1"/>
          <p:nvPr/>
        </p:nvSpPr>
        <p:spPr>
          <a:xfrm>
            <a:off x="120800" y="295350"/>
            <a:ext cx="1662300" cy="513000"/>
          </a:xfrm>
          <a:prstGeom prst="rect">
            <a:avLst/>
          </a:prstGeom>
          <a:solidFill>
            <a:srgbClr val="0073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2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경매</a:t>
            </a:r>
            <a:r>
              <a:rPr b="1" i="0" lang="ko" sz="20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i="0" sz="20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8" name="Google Shape;458;g37f980391ae_0_411"/>
          <p:cNvSpPr txBox="1"/>
          <p:nvPr/>
        </p:nvSpPr>
        <p:spPr>
          <a:xfrm>
            <a:off x="1783100" y="295350"/>
            <a:ext cx="1263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C5ADB"/>
                </a:solidFill>
                <a:latin typeface="Noto Sans KR"/>
                <a:ea typeface="Noto Sans KR"/>
                <a:cs typeface="Noto Sans KR"/>
                <a:sym typeface="Noto Sans KR"/>
              </a:rPr>
              <a:t>경매 종료</a:t>
            </a:r>
            <a:endParaRPr>
              <a:solidFill>
                <a:srgbClr val="0C5ADB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59" name="Google Shape;459;g37f980391ae_0_411"/>
          <p:cNvCxnSpPr/>
          <p:nvPr/>
        </p:nvCxnSpPr>
        <p:spPr>
          <a:xfrm>
            <a:off x="951950" y="806263"/>
            <a:ext cx="2127300" cy="0"/>
          </a:xfrm>
          <a:prstGeom prst="straightConnector1">
            <a:avLst/>
          </a:prstGeom>
          <a:noFill/>
          <a:ln cap="flat" cmpd="sng" w="9525">
            <a:solidFill>
              <a:srgbClr val="0073F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g37f980391ae_0_411"/>
          <p:cNvSpPr txBox="1"/>
          <p:nvPr/>
        </p:nvSpPr>
        <p:spPr>
          <a:xfrm>
            <a:off x="5067550" y="1925350"/>
            <a:ext cx="3429900" cy="1477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낙찰</a:t>
            </a: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1"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가장 높은 입찰을 받은 사람에게는 종료된 경매 페이지 입장 시 해당 UI가 출력되게 됩니다.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경매 종료</a:t>
            </a:r>
            <a:r>
              <a:rPr b="1"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1"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다른 사람이 즉시 입찰을 받거나 가장 높은 입찰가가 아닐 경우 해당 UI가 출력됩니다.</a:t>
            </a:r>
            <a:endParaRPr sz="1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61" name="Google Shape;461;g37f980391ae_0_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337" y="1331909"/>
            <a:ext cx="1926325" cy="25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37f980391ae_0_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737" y="1336388"/>
            <a:ext cx="1891850" cy="296500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37f980391ae_0_411"/>
          <p:cNvSpPr txBox="1"/>
          <p:nvPr/>
        </p:nvSpPr>
        <p:spPr>
          <a:xfrm>
            <a:off x="1155142" y="4250749"/>
            <a:ext cx="126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77F8"/>
                </a:solidFill>
                <a:latin typeface="Noto Sans KR"/>
                <a:ea typeface="Noto Sans KR"/>
                <a:cs typeface="Noto Sans KR"/>
                <a:sym typeface="Noto Sans KR"/>
              </a:rPr>
              <a:t>*최종낙찰 안내 UI</a:t>
            </a:r>
            <a:endParaRPr b="0" i="0" sz="1000" u="none" cap="none" strike="noStrike">
              <a:solidFill>
                <a:srgbClr val="0077F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4" name="Google Shape;464;g37f980391ae_0_411"/>
          <p:cNvSpPr txBox="1"/>
          <p:nvPr/>
        </p:nvSpPr>
        <p:spPr>
          <a:xfrm>
            <a:off x="3143979" y="3871374"/>
            <a:ext cx="126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77F8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lang="ko" sz="1000">
                <a:solidFill>
                  <a:srgbClr val="0077F8"/>
                </a:solidFill>
                <a:latin typeface="Noto Sans KR"/>
                <a:ea typeface="Noto Sans KR"/>
                <a:cs typeface="Noto Sans KR"/>
                <a:sym typeface="Noto Sans KR"/>
              </a:rPr>
              <a:t>경매 종료 </a:t>
            </a:r>
            <a:r>
              <a:rPr lang="ko" sz="1000">
                <a:solidFill>
                  <a:srgbClr val="0077F8"/>
                </a:solidFill>
                <a:latin typeface="Noto Sans KR"/>
                <a:ea typeface="Noto Sans KR"/>
                <a:cs typeface="Noto Sans KR"/>
                <a:sym typeface="Noto Sans KR"/>
              </a:rPr>
              <a:t>UI</a:t>
            </a:r>
            <a:endParaRPr b="0" i="0" sz="1000" u="none" cap="none" strike="noStrike">
              <a:solidFill>
                <a:srgbClr val="0077F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3707bc03bce_0_3080" title="자산 1grapic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463" y="0"/>
            <a:ext cx="5965100" cy="51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3707bc03bce_0_3080"/>
          <p:cNvSpPr/>
          <p:nvPr/>
        </p:nvSpPr>
        <p:spPr>
          <a:xfrm>
            <a:off x="303900" y="306775"/>
            <a:ext cx="8535900" cy="4530000"/>
          </a:xfrm>
          <a:prstGeom prst="rect">
            <a:avLst/>
          </a:prstGeom>
          <a:solidFill>
            <a:srgbClr val="FFFFFF">
              <a:alpha val="8924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3707bc03bce_0_3080"/>
          <p:cNvSpPr txBox="1"/>
          <p:nvPr/>
        </p:nvSpPr>
        <p:spPr>
          <a:xfrm>
            <a:off x="2529600" y="2799825"/>
            <a:ext cx="40848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ko" sz="45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Thank You!</a:t>
            </a:r>
            <a:endParaRPr b="1" i="0" sz="45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2" name="Google Shape;472;g3707bc03bce_0_3080" title="자산 4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8325" y="1418688"/>
            <a:ext cx="2867025" cy="1381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370d382793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37"/>
            <a:ext cx="9144000" cy="514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370d382793b_0_0"/>
          <p:cNvSpPr/>
          <p:nvPr/>
        </p:nvSpPr>
        <p:spPr>
          <a:xfrm>
            <a:off x="2677125" y="4109551"/>
            <a:ext cx="5358000" cy="435300"/>
          </a:xfrm>
          <a:prstGeom prst="snip1Rect">
            <a:avLst>
              <a:gd fmla="val 33361" name="adj"/>
            </a:avLst>
          </a:prstGeom>
          <a:solidFill>
            <a:schemeClr val="lt1"/>
          </a:solidFill>
          <a:ln cap="flat" cmpd="sng" w="9525">
            <a:solidFill>
              <a:srgbClr val="B1CDFB"/>
            </a:solidFill>
            <a:prstDash val="solid"/>
            <a:round/>
            <a:headEnd len="sm" w="sm" type="none"/>
            <a:tailEnd len="sm" w="sm" type="none"/>
          </a:ln>
          <a:effectLst>
            <a:outerShdw blurRad="54562" rotWithShape="0" algn="bl" dir="5400000" dist="18187">
              <a:srgbClr val="000000">
                <a:alpha val="49411"/>
              </a:srgbClr>
            </a:outerShdw>
          </a:effectLst>
        </p:spPr>
        <p:txBody>
          <a:bodyPr anchorCtr="0" anchor="ctr" bIns="87275" lIns="87275" spcFirstLastPara="1" rIns="87275" wrap="square" tIns="87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6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Content 보호를 위한 다양한 조치를 적용 하는 것을 목표로 했습니다.</a:t>
            </a:r>
            <a:endParaRPr b="0" i="0" sz="1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" name="Google Shape;70;g370d382793b_0_0"/>
          <p:cNvSpPr/>
          <p:nvPr/>
        </p:nvSpPr>
        <p:spPr>
          <a:xfrm>
            <a:off x="2677125" y="800425"/>
            <a:ext cx="5358000" cy="435300"/>
          </a:xfrm>
          <a:prstGeom prst="snip1Rect">
            <a:avLst>
              <a:gd fmla="val 33361" name="adj"/>
            </a:avLst>
          </a:prstGeom>
          <a:solidFill>
            <a:schemeClr val="lt1"/>
          </a:solidFill>
          <a:ln cap="flat" cmpd="sng" w="9525">
            <a:solidFill>
              <a:srgbClr val="B1CDFB"/>
            </a:solidFill>
            <a:prstDash val="solid"/>
            <a:round/>
            <a:headEnd len="sm" w="sm" type="none"/>
            <a:tailEnd len="sm" w="sm" type="none"/>
          </a:ln>
          <a:effectLst>
            <a:outerShdw blurRad="54562" rotWithShape="0" algn="bl" dir="5400000" dist="18187">
              <a:srgbClr val="000000">
                <a:alpha val="49411"/>
              </a:srgbClr>
            </a:outerShdw>
          </a:effectLst>
        </p:spPr>
        <p:txBody>
          <a:bodyPr anchorCtr="0" anchor="ctr" bIns="87275" lIns="87275" spcFirstLastPara="1" rIns="87275" wrap="square" tIns="87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64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디자인 및 코드 등 다양한 본인만의 Identity를 공유 및 판매하는 플랫폼</a:t>
            </a:r>
            <a:endParaRPr b="0" i="0" sz="1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" name="Google Shape;71;g370d382793b_0_0"/>
          <p:cNvSpPr txBox="1"/>
          <p:nvPr/>
        </p:nvSpPr>
        <p:spPr>
          <a:xfrm>
            <a:off x="1436300" y="151900"/>
            <a:ext cx="268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500" u="none" cap="none" strike="noStrike">
                <a:solidFill>
                  <a:srgbClr val="0077F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1.개요</a:t>
            </a:r>
            <a:endParaRPr b="0" i="0" sz="3500" u="none" cap="none" strike="noStrike">
              <a:solidFill>
                <a:srgbClr val="0077F8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72" name="Google Shape;72;g370d382793b_0_0"/>
          <p:cNvSpPr/>
          <p:nvPr/>
        </p:nvSpPr>
        <p:spPr>
          <a:xfrm>
            <a:off x="1617525" y="800425"/>
            <a:ext cx="1059600" cy="4353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0077F8"/>
              </a:gs>
              <a:gs pos="100000">
                <a:srgbClr val="0059BA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선정 주제</a:t>
            </a:r>
            <a:endParaRPr b="1" i="0" sz="14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" name="Google Shape;73;g370d382793b_0_0"/>
          <p:cNvSpPr/>
          <p:nvPr/>
        </p:nvSpPr>
        <p:spPr>
          <a:xfrm>
            <a:off x="2677125" y="1352439"/>
            <a:ext cx="5358000" cy="796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1CDFB"/>
            </a:solidFill>
            <a:prstDash val="solid"/>
            <a:round/>
            <a:headEnd len="sm" w="sm" type="none"/>
            <a:tailEnd len="sm" w="sm" type="none"/>
          </a:ln>
          <a:effectLst>
            <a:outerShdw blurRad="54562" rotWithShape="0" algn="bl" dir="5400000" dist="18187">
              <a:srgbClr val="000000">
                <a:alpha val="49411"/>
              </a:srgbClr>
            </a:outerShdw>
          </a:effectLst>
        </p:spPr>
        <p:txBody>
          <a:bodyPr anchorCtr="0" anchor="ctr" bIns="87275" lIns="87275" spcFirstLastPara="1" rIns="87275" wrap="square" tIns="87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6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요즘 각각의 아이디어가 중요한 자산이 되고 있기에 각자의 아이디어를 금전적 가치로 활용될 수 있는 플랫폼이 있으면 좋겠다는 발상에서 시작되었습니다.</a:t>
            </a:r>
            <a:endParaRPr b="0" i="0" sz="1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" name="Google Shape;74;g370d382793b_0_0"/>
          <p:cNvSpPr/>
          <p:nvPr/>
        </p:nvSpPr>
        <p:spPr>
          <a:xfrm>
            <a:off x="1617525" y="1378625"/>
            <a:ext cx="1059600" cy="7701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0077F8"/>
              </a:gs>
              <a:gs pos="100000">
                <a:srgbClr val="0059BA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선정 목적</a:t>
            </a:r>
            <a:endParaRPr b="1" i="0" sz="14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" name="Google Shape;75;g370d382793b_0_0"/>
          <p:cNvSpPr/>
          <p:nvPr/>
        </p:nvSpPr>
        <p:spPr>
          <a:xfrm>
            <a:off x="1617525" y="2334825"/>
            <a:ext cx="1059600" cy="22101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0077F8"/>
              </a:gs>
              <a:gs pos="100000">
                <a:srgbClr val="0059BA"/>
              </a:gs>
            </a:gsLst>
            <a:lin ang="54007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구현 목표</a:t>
            </a:r>
            <a:endParaRPr b="1" i="0" sz="1400" u="none" cap="none" strike="noStrike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" name="Google Shape;76;g370d382793b_0_0"/>
          <p:cNvSpPr/>
          <p:nvPr/>
        </p:nvSpPr>
        <p:spPr>
          <a:xfrm>
            <a:off x="2677125" y="2332928"/>
            <a:ext cx="5358000" cy="435300"/>
          </a:xfrm>
          <a:prstGeom prst="snip1Rect">
            <a:avLst>
              <a:gd fmla="val 33361" name="adj"/>
            </a:avLst>
          </a:prstGeom>
          <a:solidFill>
            <a:schemeClr val="lt1"/>
          </a:solidFill>
          <a:ln cap="flat" cmpd="sng" w="9525">
            <a:solidFill>
              <a:srgbClr val="B1CDFB"/>
            </a:solidFill>
            <a:prstDash val="solid"/>
            <a:round/>
            <a:headEnd len="sm" w="sm" type="none"/>
            <a:tailEnd len="sm" w="sm" type="none"/>
          </a:ln>
          <a:effectLst>
            <a:outerShdw blurRad="54562" rotWithShape="0" algn="bl" dir="5400000" dist="18187">
              <a:srgbClr val="000000">
                <a:alpha val="49411"/>
              </a:srgbClr>
            </a:outerShdw>
          </a:effectLst>
        </p:spPr>
        <p:txBody>
          <a:bodyPr anchorCtr="0" anchor="ctr" bIns="87275" lIns="87275" spcFirstLastPara="1" rIns="87275" wrap="square" tIns="87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6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금액을 지불한 사람에 한해서만 해당 Content를 열람할 수 있도록 구현했습니다.</a:t>
            </a:r>
            <a:endParaRPr b="0" i="0" sz="1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" name="Google Shape;77;g370d382793b_0_0"/>
          <p:cNvSpPr/>
          <p:nvPr/>
        </p:nvSpPr>
        <p:spPr>
          <a:xfrm>
            <a:off x="2677125" y="2939910"/>
            <a:ext cx="5358000" cy="435300"/>
          </a:xfrm>
          <a:prstGeom prst="snip1Rect">
            <a:avLst>
              <a:gd fmla="val 33361" name="adj"/>
            </a:avLst>
          </a:prstGeom>
          <a:solidFill>
            <a:schemeClr val="lt1"/>
          </a:solidFill>
          <a:ln cap="flat" cmpd="sng" w="9525">
            <a:solidFill>
              <a:srgbClr val="B1CDFB"/>
            </a:solidFill>
            <a:prstDash val="solid"/>
            <a:round/>
            <a:headEnd len="sm" w="sm" type="none"/>
            <a:tailEnd len="sm" w="sm" type="none"/>
          </a:ln>
          <a:effectLst>
            <a:outerShdw blurRad="54562" rotWithShape="0" algn="bl" dir="5400000" dist="18187">
              <a:srgbClr val="000000">
                <a:alpha val="49411"/>
              </a:srgbClr>
            </a:outerShdw>
          </a:effectLst>
        </p:spPr>
        <p:txBody>
          <a:bodyPr anchorCtr="0" anchor="ctr" bIns="87275" lIns="87275" spcFirstLastPara="1" rIns="87275" wrap="square" tIns="87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6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경매시스템을 통한 기존의 플랫폼과 차이점을 두고자 했습니다.</a:t>
            </a:r>
            <a:endParaRPr b="0" i="0" sz="1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8" name="Google Shape;78;g370d382793b_0_0"/>
          <p:cNvSpPr/>
          <p:nvPr/>
        </p:nvSpPr>
        <p:spPr>
          <a:xfrm>
            <a:off x="2677125" y="3524719"/>
            <a:ext cx="5358000" cy="435300"/>
          </a:xfrm>
          <a:prstGeom prst="snip1Rect">
            <a:avLst>
              <a:gd fmla="val 33361" name="adj"/>
            </a:avLst>
          </a:prstGeom>
          <a:solidFill>
            <a:schemeClr val="lt1"/>
          </a:solidFill>
          <a:ln cap="flat" cmpd="sng" w="9525">
            <a:solidFill>
              <a:srgbClr val="B1CDFB"/>
            </a:solidFill>
            <a:prstDash val="solid"/>
            <a:round/>
            <a:headEnd len="sm" w="sm" type="none"/>
            <a:tailEnd len="sm" w="sm" type="none"/>
          </a:ln>
          <a:effectLst>
            <a:outerShdw blurRad="54562" rotWithShape="0" algn="bl" dir="5400000" dist="18187">
              <a:srgbClr val="000000">
                <a:alpha val="49411"/>
              </a:srgbClr>
            </a:outerShdw>
          </a:effectLst>
        </p:spPr>
        <p:txBody>
          <a:bodyPr anchorCtr="0" anchor="ctr" bIns="87275" lIns="87275" spcFirstLastPara="1" rIns="87275" wrap="square" tIns="87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46"/>
              <a:buFont typeface="Arial"/>
              <a:buNone/>
            </a:pPr>
            <a:r>
              <a:rPr b="0" i="0" lang="ko" sz="10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자유롭게 사용가능한 편집기를 구현하고자 했습니다.</a:t>
            </a:r>
            <a:endParaRPr b="0" i="0" sz="10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f1fb08181_3_26"/>
          <p:cNvSpPr/>
          <p:nvPr/>
        </p:nvSpPr>
        <p:spPr>
          <a:xfrm>
            <a:off x="303900" y="306775"/>
            <a:ext cx="8535900" cy="453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g36f1fb08181_3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75" y="1344825"/>
            <a:ext cx="3378252" cy="149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85" name="Google Shape;85;g36f1fb08181_3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1050" y="605575"/>
            <a:ext cx="3209249" cy="1816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86" name="Google Shape;86;g36f1fb08181_3_26"/>
          <p:cNvSpPr txBox="1"/>
          <p:nvPr/>
        </p:nvSpPr>
        <p:spPr>
          <a:xfrm>
            <a:off x="609875" y="529875"/>
            <a:ext cx="268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200" u="none" cap="none" strike="noStrike">
                <a:solidFill>
                  <a:srgbClr val="0077F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1.개요_목표</a:t>
            </a:r>
            <a:endParaRPr b="0" i="0" sz="3200" u="none" cap="none" strike="noStrike">
              <a:solidFill>
                <a:srgbClr val="0077F8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87" name="Google Shape;87;g36f1fb08181_3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1050" y="2654700"/>
            <a:ext cx="3080100" cy="198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88" name="Google Shape;88;g36f1fb08181_3_26"/>
          <p:cNvSpPr txBox="1"/>
          <p:nvPr/>
        </p:nvSpPr>
        <p:spPr>
          <a:xfrm>
            <a:off x="564575" y="3128950"/>
            <a:ext cx="11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편집기</a:t>
            </a:r>
            <a:endParaRPr b="1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9" name="Google Shape;89;g36f1fb08181_3_26"/>
          <p:cNvSpPr txBox="1"/>
          <p:nvPr/>
        </p:nvSpPr>
        <p:spPr>
          <a:xfrm>
            <a:off x="564575" y="3590650"/>
            <a:ext cx="3336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원하는 Content입력</a:t>
            </a:r>
            <a:endParaRPr b="0" i="0" sz="1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판매 or 경매 등 작품 전반의 세팅</a:t>
            </a:r>
            <a:endParaRPr b="0" i="0" sz="1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" sz="12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유료 구간 지정</a:t>
            </a:r>
            <a:endParaRPr b="0" i="0" sz="12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0" name="Google Shape;90;g36f1fb08181_3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4902" y="2111237"/>
            <a:ext cx="1800076" cy="134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cxnSp>
        <p:nvCxnSpPr>
          <p:cNvPr id="91" name="Google Shape;91;g36f1fb08181_3_26"/>
          <p:cNvCxnSpPr>
            <a:endCxn id="90" idx="3"/>
          </p:cNvCxnSpPr>
          <p:nvPr/>
        </p:nvCxnSpPr>
        <p:spPr>
          <a:xfrm flipH="1">
            <a:off x="3234978" y="2367287"/>
            <a:ext cx="618600" cy="416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" name="Google Shape;92;g36f1fb08181_3_26"/>
          <p:cNvSpPr/>
          <p:nvPr/>
        </p:nvSpPr>
        <p:spPr>
          <a:xfrm>
            <a:off x="3657075" y="2217850"/>
            <a:ext cx="243900" cy="173100"/>
          </a:xfrm>
          <a:prstGeom prst="rect">
            <a:avLst/>
          </a:prstGeom>
          <a:noFill/>
          <a:ln cap="flat" cmpd="sng" w="95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g36f1fb08181_3_26"/>
          <p:cNvCxnSpPr>
            <a:stCxn id="84" idx="3"/>
            <a:endCxn id="85" idx="1"/>
          </p:cNvCxnSpPr>
          <p:nvPr/>
        </p:nvCxnSpPr>
        <p:spPr>
          <a:xfrm flipH="1" rot="10800000">
            <a:off x="3942827" y="1513963"/>
            <a:ext cx="368100" cy="57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" name="Google Shape;94;g36f1fb08181_3_26"/>
          <p:cNvCxnSpPr>
            <a:endCxn id="87" idx="1"/>
          </p:cNvCxnSpPr>
          <p:nvPr/>
        </p:nvCxnSpPr>
        <p:spPr>
          <a:xfrm>
            <a:off x="3942950" y="2090512"/>
            <a:ext cx="368100" cy="1556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" name="Google Shape;95;g36f1fb08181_3_26"/>
          <p:cNvSpPr txBox="1"/>
          <p:nvPr/>
        </p:nvSpPr>
        <p:spPr>
          <a:xfrm>
            <a:off x="7587750" y="660675"/>
            <a:ext cx="11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경매</a:t>
            </a:r>
            <a:endParaRPr b="1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6" name="Google Shape;96;g36f1fb08181_3_26"/>
          <p:cNvSpPr txBox="1"/>
          <p:nvPr/>
        </p:nvSpPr>
        <p:spPr>
          <a:xfrm>
            <a:off x="7520300" y="2686925"/>
            <a:ext cx="11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뷰어</a:t>
            </a:r>
            <a:endParaRPr b="1" i="0" sz="1800" u="none" cap="none" strike="noStrike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0d382793b_0_13"/>
          <p:cNvSpPr/>
          <p:nvPr/>
        </p:nvSpPr>
        <p:spPr>
          <a:xfrm>
            <a:off x="303900" y="306775"/>
            <a:ext cx="8535900" cy="453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370d382793b_0_13"/>
          <p:cNvSpPr txBox="1"/>
          <p:nvPr/>
        </p:nvSpPr>
        <p:spPr>
          <a:xfrm>
            <a:off x="455425" y="441725"/>
            <a:ext cx="449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200" u="none" cap="none" strike="noStrike">
                <a:solidFill>
                  <a:srgbClr val="0077F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1.개요_사용 프로그램</a:t>
            </a:r>
            <a:endParaRPr b="0" i="0" sz="3200" u="none" cap="none" strike="noStrike">
              <a:solidFill>
                <a:srgbClr val="0077F8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03" name="Google Shape;103;g370d382793b_0_13"/>
          <p:cNvSpPr/>
          <p:nvPr/>
        </p:nvSpPr>
        <p:spPr>
          <a:xfrm>
            <a:off x="943208" y="1647543"/>
            <a:ext cx="2042700" cy="286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370d382793b_0_13"/>
          <p:cNvSpPr/>
          <p:nvPr/>
        </p:nvSpPr>
        <p:spPr>
          <a:xfrm>
            <a:off x="3625174" y="1647543"/>
            <a:ext cx="2042700" cy="286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70d382793b_0_13"/>
          <p:cNvSpPr/>
          <p:nvPr/>
        </p:nvSpPr>
        <p:spPr>
          <a:xfrm>
            <a:off x="6307140" y="1634370"/>
            <a:ext cx="2042700" cy="2862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70d382793b_0_13"/>
          <p:cNvSpPr/>
          <p:nvPr/>
        </p:nvSpPr>
        <p:spPr>
          <a:xfrm>
            <a:off x="1078886" y="1189334"/>
            <a:ext cx="1722300" cy="57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77F8"/>
              </a:gs>
              <a:gs pos="100000">
                <a:srgbClr val="0059BA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370d382793b_0_13"/>
          <p:cNvSpPr txBox="1"/>
          <p:nvPr/>
        </p:nvSpPr>
        <p:spPr>
          <a:xfrm>
            <a:off x="1418834" y="1322411"/>
            <a:ext cx="104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DEVELOP</a:t>
            </a:r>
            <a:endParaRPr b="0" i="0" sz="1400" u="none" cap="none" strike="noStrike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08" name="Google Shape;108;g370d382793b_0_13"/>
          <p:cNvSpPr/>
          <p:nvPr/>
        </p:nvSpPr>
        <p:spPr>
          <a:xfrm>
            <a:off x="3785493" y="1165014"/>
            <a:ext cx="1722300" cy="57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77F8"/>
              </a:gs>
              <a:gs pos="100000">
                <a:srgbClr val="0059BA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70d382793b_0_13"/>
          <p:cNvSpPr txBox="1"/>
          <p:nvPr/>
        </p:nvSpPr>
        <p:spPr>
          <a:xfrm>
            <a:off x="4004416" y="1322411"/>
            <a:ext cx="128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FRONT_END</a:t>
            </a:r>
            <a:endParaRPr b="0" i="0" sz="1400" u="none" cap="none" strike="noStrike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10" name="Google Shape;110;g370d382793b_0_13"/>
          <p:cNvSpPr/>
          <p:nvPr/>
        </p:nvSpPr>
        <p:spPr>
          <a:xfrm>
            <a:off x="6458438" y="1165014"/>
            <a:ext cx="1722300" cy="573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77F8"/>
              </a:gs>
              <a:gs pos="100000">
                <a:srgbClr val="0059BA"/>
              </a:gs>
            </a:gsLst>
            <a:lin ang="54007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370d382793b_0_13"/>
          <p:cNvSpPr txBox="1"/>
          <p:nvPr/>
        </p:nvSpPr>
        <p:spPr>
          <a:xfrm>
            <a:off x="6564009" y="1322411"/>
            <a:ext cx="148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1400" u="none" cap="none" strike="noStrike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BACK-END</a:t>
            </a:r>
            <a:endParaRPr b="0" i="0" sz="1400" u="none" cap="none" strike="noStrike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12" name="Google Shape;112;g370d382793b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71" y="3373882"/>
            <a:ext cx="710072" cy="71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70d382793b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523" y="3338269"/>
            <a:ext cx="869992" cy="86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70d382793b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5589" y="2008327"/>
            <a:ext cx="1035518" cy="103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70d382793b_0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7365" y="3598486"/>
            <a:ext cx="826600" cy="79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70d382793b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2438" y="2559373"/>
            <a:ext cx="1688426" cy="116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70d382793b_0_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8673" y="1831423"/>
            <a:ext cx="1042200" cy="57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370d382793b_0_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8438" y="2458501"/>
            <a:ext cx="822651" cy="69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370d382793b_0_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20889" y="1833450"/>
            <a:ext cx="572809" cy="57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70d382793b_0_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14932" y="3110845"/>
            <a:ext cx="583418" cy="519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370d382793b_0_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28684" y="3598486"/>
            <a:ext cx="760000" cy="7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370d382793b_0_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50884" y="2559387"/>
            <a:ext cx="673712" cy="66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70d382793b_0_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87699" y="2645403"/>
            <a:ext cx="820474" cy="82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70d382793b_0_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62384" y="3677678"/>
            <a:ext cx="655128" cy="65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70d382793b_0_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87699" y="1770309"/>
            <a:ext cx="820475" cy="8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70d382793b_0_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428684" y="1803434"/>
            <a:ext cx="835933" cy="83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70d382793b_0_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41650" y="3526976"/>
            <a:ext cx="870000" cy="8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07bc03bce_0_2996"/>
          <p:cNvSpPr txBox="1"/>
          <p:nvPr/>
        </p:nvSpPr>
        <p:spPr>
          <a:xfrm>
            <a:off x="316400" y="243600"/>
            <a:ext cx="4875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2500" u="none" cap="none" strike="noStrike">
                <a:solidFill>
                  <a:srgbClr val="0077F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2.프로젝트구조_</a:t>
            </a:r>
            <a:endParaRPr b="0" i="0" sz="2500" u="none" cap="none" strike="noStrike">
              <a:solidFill>
                <a:srgbClr val="0077F8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2500" u="none" cap="none" strike="noStrike">
                <a:solidFill>
                  <a:srgbClr val="0077F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DB 구조</a:t>
            </a:r>
            <a:endParaRPr b="0" i="0" sz="2500" u="none" cap="none" strike="noStrike">
              <a:solidFill>
                <a:srgbClr val="0077F8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33" name="Google Shape;133;g3707bc03bce_0_29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8340" y="152350"/>
            <a:ext cx="6142269" cy="4838799"/>
          </a:xfrm>
          <a:prstGeom prst="rect">
            <a:avLst/>
          </a:prstGeom>
          <a:noFill/>
          <a:ln cap="flat" cmpd="sng" w="95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36f1fb08181_3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37"/>
            <a:ext cx="9144000" cy="514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6f1fb08181_3_99"/>
          <p:cNvSpPr txBox="1"/>
          <p:nvPr/>
        </p:nvSpPr>
        <p:spPr>
          <a:xfrm>
            <a:off x="1436300" y="404025"/>
            <a:ext cx="487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200" u="none" cap="none" strike="noStrike">
                <a:solidFill>
                  <a:srgbClr val="0077F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3.팀원 구성 및 역할</a:t>
            </a:r>
            <a:endParaRPr b="0" i="0" sz="3200" u="none" cap="none" strike="noStrike">
              <a:solidFill>
                <a:srgbClr val="0077F8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40" name="Google Shape;140;g36f1fb08181_3_99"/>
          <p:cNvPicPr preferRelativeResize="0"/>
          <p:nvPr/>
        </p:nvPicPr>
        <p:blipFill rotWithShape="1">
          <a:blip r:embed="rId4">
            <a:alphaModFix amt="61000"/>
          </a:blip>
          <a:srcRect b="0" l="0" r="0" t="0"/>
          <a:stretch/>
        </p:blipFill>
        <p:spPr>
          <a:xfrm>
            <a:off x="2437225" y="1440380"/>
            <a:ext cx="1894742" cy="102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6f1fb08181_3_99"/>
          <p:cNvPicPr preferRelativeResize="0"/>
          <p:nvPr/>
        </p:nvPicPr>
        <p:blipFill rotWithShape="1">
          <a:blip r:embed="rId5">
            <a:alphaModFix amt="61000"/>
          </a:blip>
          <a:srcRect b="0" l="0" r="0" t="0"/>
          <a:stretch/>
        </p:blipFill>
        <p:spPr>
          <a:xfrm>
            <a:off x="5576556" y="1440375"/>
            <a:ext cx="1894720" cy="102558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6f1fb08181_3_99"/>
          <p:cNvSpPr/>
          <p:nvPr/>
        </p:nvSpPr>
        <p:spPr>
          <a:xfrm>
            <a:off x="3776350" y="2779025"/>
            <a:ext cx="3118500" cy="137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6f1fb08181_3_99"/>
          <p:cNvSpPr/>
          <p:nvPr/>
        </p:nvSpPr>
        <p:spPr>
          <a:xfrm>
            <a:off x="3095050" y="2779025"/>
            <a:ext cx="1379100" cy="1379100"/>
          </a:xfrm>
          <a:prstGeom prst="ellipse">
            <a:avLst/>
          </a:prstGeom>
          <a:gradFill>
            <a:gsLst>
              <a:gs pos="0">
                <a:srgbClr val="0077F8"/>
              </a:gs>
              <a:gs pos="100000">
                <a:srgbClr val="0059B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6f1fb08181_3_99"/>
          <p:cNvSpPr txBox="1"/>
          <p:nvPr/>
        </p:nvSpPr>
        <p:spPr>
          <a:xfrm>
            <a:off x="3095125" y="3222275"/>
            <a:ext cx="137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박영우</a:t>
            </a:r>
            <a:endParaRPr b="1" sz="24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5" name="Google Shape;145;g36f1fb08181_3_99"/>
          <p:cNvSpPr txBox="1"/>
          <p:nvPr/>
        </p:nvSpPr>
        <p:spPr>
          <a:xfrm>
            <a:off x="4573455" y="2863700"/>
            <a:ext cx="21546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oto Sans KR"/>
                <a:ea typeface="Noto Sans KR"/>
                <a:cs typeface="Noto Sans KR"/>
                <a:sym typeface="Noto Sans KR"/>
              </a:rPr>
              <a:t>맞춤추천 구현</a:t>
            </a:r>
            <a:endParaRPr b="1"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oto Sans KR"/>
                <a:ea typeface="Noto Sans KR"/>
                <a:cs typeface="Noto Sans KR"/>
                <a:sym typeface="Noto Sans KR"/>
              </a:rPr>
              <a:t>그리드 애니메이션 구현</a:t>
            </a:r>
            <a:endParaRPr b="1"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oto Sans KR"/>
                <a:ea typeface="Noto Sans KR"/>
                <a:cs typeface="Noto Sans KR"/>
                <a:sym typeface="Noto Sans KR"/>
              </a:rPr>
              <a:t>레이아웃 디자인</a:t>
            </a:r>
            <a:endParaRPr b="1"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oto Sans KR"/>
                <a:ea typeface="Noto Sans KR"/>
                <a:cs typeface="Noto Sans KR"/>
                <a:sym typeface="Noto Sans KR"/>
              </a:rPr>
              <a:t>경매시스템 구현</a:t>
            </a:r>
            <a:endParaRPr b="1" sz="12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Noto Sans KR"/>
                <a:ea typeface="Noto Sans KR"/>
                <a:cs typeface="Noto Sans KR"/>
                <a:sym typeface="Noto Sans KR"/>
              </a:rPr>
              <a:t>마이페이지(구매, 판매 차트)</a:t>
            </a:r>
            <a:endParaRPr b="1" sz="12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f1fb08181_3_80"/>
          <p:cNvSpPr/>
          <p:nvPr/>
        </p:nvSpPr>
        <p:spPr>
          <a:xfrm>
            <a:off x="303900" y="306775"/>
            <a:ext cx="8535900" cy="453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6f1fb08181_3_80"/>
          <p:cNvSpPr txBox="1"/>
          <p:nvPr/>
        </p:nvSpPr>
        <p:spPr>
          <a:xfrm>
            <a:off x="609875" y="529875"/>
            <a:ext cx="2889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500" u="none" cap="none" strike="noStrike">
                <a:solidFill>
                  <a:srgbClr val="0077F8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4.수행절차</a:t>
            </a:r>
            <a:endParaRPr b="0" i="0" sz="3500" u="none" cap="none" strike="noStrike">
              <a:solidFill>
                <a:srgbClr val="0077F8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52" name="Google Shape;152;g36f1fb08181_3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200" y="1596500"/>
            <a:ext cx="2727494" cy="112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6f1fb08181_3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202" y="2893640"/>
            <a:ext cx="2994643" cy="112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6f1fb08181_3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0535" y="1596504"/>
            <a:ext cx="2994623" cy="112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6f1fb08181_3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4965" y="2893641"/>
            <a:ext cx="2727485" cy="112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6f1fb08181_3_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19525" y="2893640"/>
            <a:ext cx="1375500" cy="112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6f1fb08181_3_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19523" y="1596521"/>
            <a:ext cx="1375500" cy="112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6f1fb08181_3_80"/>
          <p:cNvSpPr/>
          <p:nvPr/>
        </p:nvSpPr>
        <p:spPr>
          <a:xfrm>
            <a:off x="3165700" y="2605950"/>
            <a:ext cx="5757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6f1fb08181_3_80"/>
          <p:cNvSpPr/>
          <p:nvPr/>
        </p:nvSpPr>
        <p:spPr>
          <a:xfrm>
            <a:off x="6643825" y="2682150"/>
            <a:ext cx="5757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77F8"/>
            </a:gs>
            <a:gs pos="100000">
              <a:srgbClr val="0059BA"/>
            </a:gs>
          </a:gsLst>
          <a:lin ang="5400700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/>
          <p:nvPr/>
        </p:nvSpPr>
        <p:spPr>
          <a:xfrm>
            <a:off x="303900" y="306775"/>
            <a:ext cx="8535900" cy="4530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1775200" y="2632300"/>
            <a:ext cx="559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" sz="3000" u="none" cap="none" strike="noStrike">
                <a:solidFill>
                  <a:srgbClr val="0077F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프로젝트 개발</a:t>
            </a:r>
            <a:endParaRPr b="1" i="0" sz="3000" u="none" cap="none" strike="noStrike">
              <a:solidFill>
                <a:srgbClr val="0077F8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1775100" y="3278800"/>
            <a:ext cx="559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" sz="2000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Social </a:t>
            </a:r>
            <a:r>
              <a:rPr b="1" i="0" lang="ko" sz="2000" u="none" cap="none" strike="noStrike">
                <a:solidFill>
                  <a:srgbClr val="999999"/>
                </a:solidFill>
                <a:latin typeface="Noto Sans KR"/>
                <a:ea typeface="Noto Sans KR"/>
                <a:cs typeface="Noto Sans KR"/>
                <a:sym typeface="Noto Sans KR"/>
              </a:rPr>
              <a:t>UX Product  통신&amp;보안</a:t>
            </a:r>
            <a:endParaRPr b="1" i="0" sz="2000" u="none" cap="none" strike="noStrike">
              <a:solidFill>
                <a:srgbClr val="99999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7" name="Google Shape;1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9470" y="1231350"/>
            <a:ext cx="1245059" cy="12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